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27"/>
  </p:notesMasterIdLst>
  <p:handoutMasterIdLst>
    <p:handoutMasterId r:id="rId28"/>
  </p:handoutMasterIdLst>
  <p:sldIdLst>
    <p:sldId id="2689" r:id="rId2"/>
    <p:sldId id="2745" r:id="rId3"/>
    <p:sldId id="2746" r:id="rId4"/>
    <p:sldId id="2747" r:id="rId5"/>
    <p:sldId id="2748" r:id="rId6"/>
    <p:sldId id="2750" r:id="rId7"/>
    <p:sldId id="2751" r:id="rId8"/>
    <p:sldId id="2768" r:id="rId9"/>
    <p:sldId id="2757" r:id="rId10"/>
    <p:sldId id="2752" r:id="rId11"/>
    <p:sldId id="2753" r:id="rId12"/>
    <p:sldId id="2758" r:id="rId13"/>
    <p:sldId id="2759" r:id="rId14"/>
    <p:sldId id="2760" r:id="rId15"/>
    <p:sldId id="2755" r:id="rId16"/>
    <p:sldId id="2756" r:id="rId17"/>
    <p:sldId id="2749" r:id="rId18"/>
    <p:sldId id="2761" r:id="rId19"/>
    <p:sldId id="2762" r:id="rId20"/>
    <p:sldId id="2763" r:id="rId21"/>
    <p:sldId id="2764" r:id="rId22"/>
    <p:sldId id="2765" r:id="rId23"/>
    <p:sldId id="2766" r:id="rId24"/>
    <p:sldId id="2767" r:id="rId25"/>
    <p:sldId id="2726" r:id="rId26"/>
  </p:sldIdLst>
  <p:sldSz cx="9144000" cy="5143500" type="screen16x9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432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66"/>
    <a:srgbClr val="FF0066"/>
    <a:srgbClr val="000096"/>
    <a:srgbClr val="FFFF99"/>
    <a:srgbClr val="000000"/>
    <a:srgbClr val="FF00FF"/>
    <a:srgbClr val="CCFF33"/>
    <a:srgbClr val="C6A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 autoAdjust="0"/>
    <p:restoredTop sz="99258" autoAdjust="0"/>
  </p:normalViewPr>
  <p:slideViewPr>
    <p:cSldViewPr>
      <p:cViewPr>
        <p:scale>
          <a:sx n="150" d="100"/>
          <a:sy n="150" d="100"/>
        </p:scale>
        <p:origin x="1986" y="1212"/>
      </p:cViewPr>
      <p:guideLst>
        <p:guide orient="horz" pos="1779"/>
        <p:guide pos="2880"/>
      </p:guideLst>
    </p:cSldViewPr>
  </p:slideViewPr>
  <p:outlineViewPr>
    <p:cViewPr>
      <p:scale>
        <a:sx n="33" d="100"/>
        <a:sy n="33" d="100"/>
      </p:scale>
      <p:origin x="0" y="93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2748" y="-78"/>
      </p:cViewPr>
      <p:guideLst>
        <p:guide orient="horz" pos="3432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20E5B-F9C5-443B-9290-096F16C7F73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97B7860B-B3FD-4DED-9216-333F2F30DA6C}">
      <dgm:prSet phldrT="[文本]"/>
      <dgm:spPr/>
      <dgm:t>
        <a:bodyPr/>
        <a:lstStyle/>
        <a:p>
          <a:r>
            <a:rPr lang="en-US" altLang="zh-CN" dirty="0"/>
            <a:t>THANKS</a:t>
          </a:r>
          <a:endParaRPr lang="zh-CN" altLang="en-US" dirty="0"/>
        </a:p>
      </dgm:t>
    </dgm:pt>
    <dgm:pt modelId="{5CF66CCD-CE0C-4870-9C96-BA14B4247B60}" type="parTrans" cxnId="{44D1B1A5-BDF1-48AC-B8A5-255B2AA3BF7C}">
      <dgm:prSet/>
      <dgm:spPr/>
      <dgm:t>
        <a:bodyPr/>
        <a:lstStyle/>
        <a:p>
          <a:endParaRPr lang="zh-CN" altLang="en-US"/>
        </a:p>
      </dgm:t>
    </dgm:pt>
    <dgm:pt modelId="{076443BD-76FE-496B-9568-015CCC8D49B4}" type="sibTrans" cxnId="{44D1B1A5-BDF1-48AC-B8A5-255B2AA3BF7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CN" altLang="en-US"/>
        </a:p>
      </dgm:t>
    </dgm:pt>
    <dgm:pt modelId="{52782102-CEEC-4EC7-91B4-11737F53F6AE}">
      <dgm:prSet phldrT="[文本]"/>
      <dgm:spPr/>
      <dgm:t>
        <a:bodyPr/>
        <a:lstStyle/>
        <a:p>
          <a:r>
            <a:rPr lang="en-US" altLang="zh-CN" dirty="0"/>
            <a:t>ANSWER</a:t>
          </a:r>
          <a:endParaRPr lang="zh-CN" altLang="en-US" dirty="0"/>
        </a:p>
      </dgm:t>
    </dgm:pt>
    <dgm:pt modelId="{7771796B-64DF-4A4D-96BA-C4DF11D1CA87}" type="parTrans" cxnId="{0A484C88-2771-4073-A178-45FED0C2F92B}">
      <dgm:prSet/>
      <dgm:spPr/>
      <dgm:t>
        <a:bodyPr/>
        <a:lstStyle/>
        <a:p>
          <a:endParaRPr lang="zh-CN" altLang="en-US"/>
        </a:p>
      </dgm:t>
    </dgm:pt>
    <dgm:pt modelId="{8C7E5DF2-D414-4258-A962-EE5BAD574235}" type="sibTrans" cxnId="{0A484C88-2771-4073-A178-45FED0C2F92B}">
      <dgm:prSet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zh-CN" altLang="en-US"/>
        </a:p>
      </dgm:t>
    </dgm:pt>
    <dgm:pt modelId="{CECC4B87-9021-4474-B3F7-24E565258317}">
      <dgm:prSet phldrT="[文本]"/>
      <dgm:spPr/>
      <dgm:t>
        <a:bodyPr/>
        <a:lstStyle/>
        <a:p>
          <a:r>
            <a:rPr lang="en-US" altLang="zh-CN" dirty="0"/>
            <a:t>QUESTION</a:t>
          </a:r>
          <a:endParaRPr lang="zh-CN" altLang="en-US" dirty="0"/>
        </a:p>
      </dgm:t>
    </dgm:pt>
    <dgm:pt modelId="{CB269B5E-6EB8-4ADC-BE78-B1822EE57E76}" type="sibTrans" cxnId="{0EC317B0-2BAC-46E2-BE58-88512AA65307}">
      <dgm:prSet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zh-CN" altLang="en-US"/>
        </a:p>
      </dgm:t>
    </dgm:pt>
    <dgm:pt modelId="{512607C0-5749-4EEA-AC2C-1B96E29571EF}" type="parTrans" cxnId="{0EC317B0-2BAC-46E2-BE58-88512AA65307}">
      <dgm:prSet/>
      <dgm:spPr/>
      <dgm:t>
        <a:bodyPr/>
        <a:lstStyle/>
        <a:p>
          <a:endParaRPr lang="zh-CN" altLang="en-US"/>
        </a:p>
      </dgm:t>
    </dgm:pt>
    <dgm:pt modelId="{80893018-E386-4EA0-9B7E-2FED52F82CA4}" type="pres">
      <dgm:prSet presAssocID="{54120E5B-F9C5-443B-9290-096F16C7F73C}" presName="Name0" presStyleCnt="0">
        <dgm:presLayoutVars>
          <dgm:chMax val="21"/>
          <dgm:chPref val="21"/>
        </dgm:presLayoutVars>
      </dgm:prSet>
      <dgm:spPr/>
    </dgm:pt>
    <dgm:pt modelId="{EB051A24-A4B8-468D-9462-49A4EA96D81A}" type="pres">
      <dgm:prSet presAssocID="{97B7860B-B3FD-4DED-9216-333F2F30DA6C}" presName="text1" presStyleCnt="0"/>
      <dgm:spPr/>
    </dgm:pt>
    <dgm:pt modelId="{7F1A227E-BEF5-4111-A91A-CEAF7E943945}" type="pres">
      <dgm:prSet presAssocID="{97B7860B-B3FD-4DED-9216-333F2F30DA6C}" presName="textRepeatNode" presStyleLbl="alignNode1" presStyleIdx="0" presStyleCnt="3" custLinFactNeighborX="83" custLinFactNeighborY="-1518">
        <dgm:presLayoutVars>
          <dgm:chMax val="0"/>
          <dgm:chPref val="0"/>
          <dgm:bulletEnabled val="1"/>
        </dgm:presLayoutVars>
      </dgm:prSet>
      <dgm:spPr/>
    </dgm:pt>
    <dgm:pt modelId="{B971D044-5F09-4C02-A6EE-A18DF04D9A52}" type="pres">
      <dgm:prSet presAssocID="{97B7860B-B3FD-4DED-9216-333F2F30DA6C}" presName="textaccent1" presStyleCnt="0"/>
      <dgm:spPr/>
    </dgm:pt>
    <dgm:pt modelId="{7D8CE217-303A-4BDD-94A8-C3DB3DA6C3CD}" type="pres">
      <dgm:prSet presAssocID="{97B7860B-B3FD-4DED-9216-333F2F30DA6C}" presName="accentRepeatNode" presStyleLbl="solidAlignAcc1" presStyleIdx="0" presStyleCnt="6"/>
      <dgm:spPr/>
    </dgm:pt>
    <dgm:pt modelId="{ACE56774-EB9C-47DB-82AA-3109910DE272}" type="pres">
      <dgm:prSet presAssocID="{076443BD-76FE-496B-9568-015CCC8D49B4}" presName="image1" presStyleCnt="0"/>
      <dgm:spPr/>
    </dgm:pt>
    <dgm:pt modelId="{F00E7BEA-4988-40D5-8FB9-62C1F6F8A15E}" type="pres">
      <dgm:prSet presAssocID="{076443BD-76FE-496B-9568-015CCC8D49B4}" presName="imageRepeatNode" presStyleLbl="alignAcc1" presStyleIdx="0" presStyleCnt="3"/>
      <dgm:spPr/>
    </dgm:pt>
    <dgm:pt modelId="{23C87D81-3C9F-4CCC-B4DE-3E75B95A33AF}" type="pres">
      <dgm:prSet presAssocID="{076443BD-76FE-496B-9568-015CCC8D49B4}" presName="imageaccent1" presStyleCnt="0"/>
      <dgm:spPr/>
    </dgm:pt>
    <dgm:pt modelId="{4C659F5D-EC77-4F86-A7A2-7FDB55730A1E}" type="pres">
      <dgm:prSet presAssocID="{076443BD-76FE-496B-9568-015CCC8D49B4}" presName="accentRepeatNode" presStyleLbl="solidAlignAcc1" presStyleIdx="1" presStyleCnt="6"/>
      <dgm:spPr/>
    </dgm:pt>
    <dgm:pt modelId="{5A54204C-E695-45CA-AEE3-FF3309B571EA}" type="pres">
      <dgm:prSet presAssocID="{52782102-CEEC-4EC7-91B4-11737F53F6AE}" presName="text2" presStyleCnt="0"/>
      <dgm:spPr/>
    </dgm:pt>
    <dgm:pt modelId="{31F99588-6D79-4B1F-AA38-72C97C597F11}" type="pres">
      <dgm:prSet presAssocID="{52782102-CEEC-4EC7-91B4-11737F53F6A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DABF16-2F7F-49D2-A582-248D53671CAB}" type="pres">
      <dgm:prSet presAssocID="{52782102-CEEC-4EC7-91B4-11737F53F6AE}" presName="textaccent2" presStyleCnt="0"/>
      <dgm:spPr/>
    </dgm:pt>
    <dgm:pt modelId="{41C48448-0CA3-46F5-943E-F6FCAB682DA3}" type="pres">
      <dgm:prSet presAssocID="{52782102-CEEC-4EC7-91B4-11737F53F6AE}" presName="accentRepeatNode" presStyleLbl="solidAlignAcc1" presStyleIdx="2" presStyleCnt="6"/>
      <dgm:spPr/>
    </dgm:pt>
    <dgm:pt modelId="{7ED3667F-C54E-484F-822C-548C941C810D}" type="pres">
      <dgm:prSet presAssocID="{8C7E5DF2-D414-4258-A962-EE5BAD574235}" presName="image2" presStyleCnt="0"/>
      <dgm:spPr/>
    </dgm:pt>
    <dgm:pt modelId="{06139DBB-E90E-485F-823E-76E7E6B76C41}" type="pres">
      <dgm:prSet presAssocID="{8C7E5DF2-D414-4258-A962-EE5BAD574235}" presName="imageRepeatNode" presStyleLbl="alignAcc1" presStyleIdx="1" presStyleCnt="3" custLinFactNeighborX="770" custLinFactNeighborY="-2573"/>
      <dgm:spPr/>
    </dgm:pt>
    <dgm:pt modelId="{29884BE2-472A-4708-A68B-6CD13ABB01B0}" type="pres">
      <dgm:prSet presAssocID="{8C7E5DF2-D414-4258-A962-EE5BAD574235}" presName="imageaccent2" presStyleCnt="0"/>
      <dgm:spPr/>
    </dgm:pt>
    <dgm:pt modelId="{3AAEE272-C3D0-4433-B4B0-B4E82D44CECD}" type="pres">
      <dgm:prSet presAssocID="{8C7E5DF2-D414-4258-A962-EE5BAD574235}" presName="accentRepeatNode" presStyleLbl="solidAlignAcc1" presStyleIdx="3" presStyleCnt="6"/>
      <dgm:spPr/>
    </dgm:pt>
    <dgm:pt modelId="{929E4844-1B7C-40FE-8E01-A4D794014EAD}" type="pres">
      <dgm:prSet presAssocID="{CECC4B87-9021-4474-B3F7-24E565258317}" presName="text3" presStyleCnt="0"/>
      <dgm:spPr/>
    </dgm:pt>
    <dgm:pt modelId="{9E5A62EC-4642-454F-954D-49F5FB5B216F}" type="pres">
      <dgm:prSet presAssocID="{CECC4B87-9021-4474-B3F7-24E56525831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DC14831-CD43-4290-A19A-B5FE14AC4759}" type="pres">
      <dgm:prSet presAssocID="{CECC4B87-9021-4474-B3F7-24E565258317}" presName="textaccent3" presStyleCnt="0"/>
      <dgm:spPr/>
    </dgm:pt>
    <dgm:pt modelId="{673CD31E-3783-4E18-AB7D-C209A662BAB3}" type="pres">
      <dgm:prSet presAssocID="{CECC4B87-9021-4474-B3F7-24E565258317}" presName="accentRepeatNode" presStyleLbl="solidAlignAcc1" presStyleIdx="4" presStyleCnt="6"/>
      <dgm:spPr/>
    </dgm:pt>
    <dgm:pt modelId="{1638CFF5-E3C4-4D7E-B657-4FB3735A703A}" type="pres">
      <dgm:prSet presAssocID="{CB269B5E-6EB8-4ADC-BE78-B1822EE57E76}" presName="image3" presStyleCnt="0"/>
      <dgm:spPr/>
    </dgm:pt>
    <dgm:pt modelId="{7B9C168B-B2C6-4D6A-8FE4-5BE805355678}" type="pres">
      <dgm:prSet presAssocID="{CB269B5E-6EB8-4ADC-BE78-B1822EE57E76}" presName="imageRepeatNode" presStyleLbl="alignAcc1" presStyleIdx="2" presStyleCnt="3"/>
      <dgm:spPr/>
    </dgm:pt>
    <dgm:pt modelId="{428CC7C6-E2F0-4155-93C4-9F71830458EC}" type="pres">
      <dgm:prSet presAssocID="{CB269B5E-6EB8-4ADC-BE78-B1822EE57E76}" presName="imageaccent3" presStyleCnt="0"/>
      <dgm:spPr/>
    </dgm:pt>
    <dgm:pt modelId="{8BD0517F-73D9-46A4-9545-38F0307C2C7F}" type="pres">
      <dgm:prSet presAssocID="{CB269B5E-6EB8-4ADC-BE78-B1822EE57E76}" presName="accentRepeatNode" presStyleLbl="solidAlignAcc1" presStyleIdx="5" presStyleCnt="6"/>
      <dgm:spPr/>
    </dgm:pt>
  </dgm:ptLst>
  <dgm:cxnLst>
    <dgm:cxn modelId="{0B91C51B-85CD-4CD9-A821-9BB429D1CDB6}" type="presOf" srcId="{52782102-CEEC-4EC7-91B4-11737F53F6AE}" destId="{31F99588-6D79-4B1F-AA38-72C97C597F11}" srcOrd="0" destOrd="0" presId="urn:microsoft.com/office/officeart/2008/layout/HexagonCluster"/>
    <dgm:cxn modelId="{6C251667-9E0A-4A06-B4FA-009564087949}" type="presOf" srcId="{CB269B5E-6EB8-4ADC-BE78-B1822EE57E76}" destId="{7B9C168B-B2C6-4D6A-8FE4-5BE805355678}" srcOrd="0" destOrd="0" presId="urn:microsoft.com/office/officeart/2008/layout/HexagonCluster"/>
    <dgm:cxn modelId="{0A484C88-2771-4073-A178-45FED0C2F92B}" srcId="{54120E5B-F9C5-443B-9290-096F16C7F73C}" destId="{52782102-CEEC-4EC7-91B4-11737F53F6AE}" srcOrd="1" destOrd="0" parTransId="{7771796B-64DF-4A4D-96BA-C4DF11D1CA87}" sibTransId="{8C7E5DF2-D414-4258-A962-EE5BAD574235}"/>
    <dgm:cxn modelId="{DEE1AD88-D7AD-4A87-9B86-2482D9E6447D}" type="presOf" srcId="{076443BD-76FE-496B-9568-015CCC8D49B4}" destId="{F00E7BEA-4988-40D5-8FB9-62C1F6F8A15E}" srcOrd="0" destOrd="0" presId="urn:microsoft.com/office/officeart/2008/layout/HexagonCluster"/>
    <dgm:cxn modelId="{44D1B1A5-BDF1-48AC-B8A5-255B2AA3BF7C}" srcId="{54120E5B-F9C5-443B-9290-096F16C7F73C}" destId="{97B7860B-B3FD-4DED-9216-333F2F30DA6C}" srcOrd="0" destOrd="0" parTransId="{5CF66CCD-CE0C-4870-9C96-BA14B4247B60}" sibTransId="{076443BD-76FE-496B-9568-015CCC8D49B4}"/>
    <dgm:cxn modelId="{902917A8-7981-49E3-9E24-42863093003D}" type="presOf" srcId="{54120E5B-F9C5-443B-9290-096F16C7F73C}" destId="{80893018-E386-4EA0-9B7E-2FED52F82CA4}" srcOrd="0" destOrd="0" presId="urn:microsoft.com/office/officeart/2008/layout/HexagonCluster"/>
    <dgm:cxn modelId="{0EC317B0-2BAC-46E2-BE58-88512AA65307}" srcId="{54120E5B-F9C5-443B-9290-096F16C7F73C}" destId="{CECC4B87-9021-4474-B3F7-24E565258317}" srcOrd="2" destOrd="0" parTransId="{512607C0-5749-4EEA-AC2C-1B96E29571EF}" sibTransId="{CB269B5E-6EB8-4ADC-BE78-B1822EE57E76}"/>
    <dgm:cxn modelId="{1A0DE6D2-4AB3-4127-A0C0-36D3D9AA1319}" type="presOf" srcId="{CECC4B87-9021-4474-B3F7-24E565258317}" destId="{9E5A62EC-4642-454F-954D-49F5FB5B216F}" srcOrd="0" destOrd="0" presId="urn:microsoft.com/office/officeart/2008/layout/HexagonCluster"/>
    <dgm:cxn modelId="{ACA8D2F0-8BEF-436F-A90D-D263A51B5631}" type="presOf" srcId="{8C7E5DF2-D414-4258-A962-EE5BAD574235}" destId="{06139DBB-E90E-485F-823E-76E7E6B76C41}" srcOrd="0" destOrd="0" presId="urn:microsoft.com/office/officeart/2008/layout/HexagonCluster"/>
    <dgm:cxn modelId="{40EE90FF-DE08-4BE3-8FB9-B70136448539}" type="presOf" srcId="{97B7860B-B3FD-4DED-9216-333F2F30DA6C}" destId="{7F1A227E-BEF5-4111-A91A-CEAF7E943945}" srcOrd="0" destOrd="0" presId="urn:microsoft.com/office/officeart/2008/layout/HexagonCluster"/>
    <dgm:cxn modelId="{00BF81BB-BE76-4FD4-AA95-FA7DA3F75AB0}" type="presParOf" srcId="{80893018-E386-4EA0-9B7E-2FED52F82CA4}" destId="{EB051A24-A4B8-468D-9462-49A4EA96D81A}" srcOrd="0" destOrd="0" presId="urn:microsoft.com/office/officeart/2008/layout/HexagonCluster"/>
    <dgm:cxn modelId="{CC314812-001D-41AB-91D5-16D331196F0C}" type="presParOf" srcId="{EB051A24-A4B8-468D-9462-49A4EA96D81A}" destId="{7F1A227E-BEF5-4111-A91A-CEAF7E943945}" srcOrd="0" destOrd="0" presId="urn:microsoft.com/office/officeart/2008/layout/HexagonCluster"/>
    <dgm:cxn modelId="{EA96E3D5-419D-453B-90BF-C09FB8CCB2A1}" type="presParOf" srcId="{80893018-E386-4EA0-9B7E-2FED52F82CA4}" destId="{B971D044-5F09-4C02-A6EE-A18DF04D9A52}" srcOrd="1" destOrd="0" presId="urn:microsoft.com/office/officeart/2008/layout/HexagonCluster"/>
    <dgm:cxn modelId="{89D7DEEE-5FC0-4E81-AF25-0090501BB9F1}" type="presParOf" srcId="{B971D044-5F09-4C02-A6EE-A18DF04D9A52}" destId="{7D8CE217-303A-4BDD-94A8-C3DB3DA6C3CD}" srcOrd="0" destOrd="0" presId="urn:microsoft.com/office/officeart/2008/layout/HexagonCluster"/>
    <dgm:cxn modelId="{538D4FF0-5892-4EDF-880D-B345B6994071}" type="presParOf" srcId="{80893018-E386-4EA0-9B7E-2FED52F82CA4}" destId="{ACE56774-EB9C-47DB-82AA-3109910DE272}" srcOrd="2" destOrd="0" presId="urn:microsoft.com/office/officeart/2008/layout/HexagonCluster"/>
    <dgm:cxn modelId="{04F364A0-1AD1-4D9C-9D72-2883C0D05699}" type="presParOf" srcId="{ACE56774-EB9C-47DB-82AA-3109910DE272}" destId="{F00E7BEA-4988-40D5-8FB9-62C1F6F8A15E}" srcOrd="0" destOrd="0" presId="urn:microsoft.com/office/officeart/2008/layout/HexagonCluster"/>
    <dgm:cxn modelId="{99F46D4B-8869-478F-9C24-5A49E1522693}" type="presParOf" srcId="{80893018-E386-4EA0-9B7E-2FED52F82CA4}" destId="{23C87D81-3C9F-4CCC-B4DE-3E75B95A33AF}" srcOrd="3" destOrd="0" presId="urn:microsoft.com/office/officeart/2008/layout/HexagonCluster"/>
    <dgm:cxn modelId="{960310B7-6959-43AF-9E03-9E23844D62D0}" type="presParOf" srcId="{23C87D81-3C9F-4CCC-B4DE-3E75B95A33AF}" destId="{4C659F5D-EC77-4F86-A7A2-7FDB55730A1E}" srcOrd="0" destOrd="0" presId="urn:microsoft.com/office/officeart/2008/layout/HexagonCluster"/>
    <dgm:cxn modelId="{D5F04B5D-B7FD-4300-958E-570297D28F77}" type="presParOf" srcId="{80893018-E386-4EA0-9B7E-2FED52F82CA4}" destId="{5A54204C-E695-45CA-AEE3-FF3309B571EA}" srcOrd="4" destOrd="0" presId="urn:microsoft.com/office/officeart/2008/layout/HexagonCluster"/>
    <dgm:cxn modelId="{27866C2C-C620-473D-B647-2149E6549464}" type="presParOf" srcId="{5A54204C-E695-45CA-AEE3-FF3309B571EA}" destId="{31F99588-6D79-4B1F-AA38-72C97C597F11}" srcOrd="0" destOrd="0" presId="urn:microsoft.com/office/officeart/2008/layout/HexagonCluster"/>
    <dgm:cxn modelId="{5B45D07E-64E0-43CF-B62F-72037C2E3CD4}" type="presParOf" srcId="{80893018-E386-4EA0-9B7E-2FED52F82CA4}" destId="{ADDABF16-2F7F-49D2-A582-248D53671CAB}" srcOrd="5" destOrd="0" presId="urn:microsoft.com/office/officeart/2008/layout/HexagonCluster"/>
    <dgm:cxn modelId="{1AEFF4DF-D67F-4795-BD43-04E5A43824BF}" type="presParOf" srcId="{ADDABF16-2F7F-49D2-A582-248D53671CAB}" destId="{41C48448-0CA3-46F5-943E-F6FCAB682DA3}" srcOrd="0" destOrd="0" presId="urn:microsoft.com/office/officeart/2008/layout/HexagonCluster"/>
    <dgm:cxn modelId="{69268ED3-00E0-4719-B51F-FB035A6081FF}" type="presParOf" srcId="{80893018-E386-4EA0-9B7E-2FED52F82CA4}" destId="{7ED3667F-C54E-484F-822C-548C941C810D}" srcOrd="6" destOrd="0" presId="urn:microsoft.com/office/officeart/2008/layout/HexagonCluster"/>
    <dgm:cxn modelId="{68239F91-736F-40AC-BAA2-CF74A09900FB}" type="presParOf" srcId="{7ED3667F-C54E-484F-822C-548C941C810D}" destId="{06139DBB-E90E-485F-823E-76E7E6B76C41}" srcOrd="0" destOrd="0" presId="urn:microsoft.com/office/officeart/2008/layout/HexagonCluster"/>
    <dgm:cxn modelId="{8ADD7F18-2E7D-46AF-B185-EC3045A8DB1C}" type="presParOf" srcId="{80893018-E386-4EA0-9B7E-2FED52F82CA4}" destId="{29884BE2-472A-4708-A68B-6CD13ABB01B0}" srcOrd="7" destOrd="0" presId="urn:microsoft.com/office/officeart/2008/layout/HexagonCluster"/>
    <dgm:cxn modelId="{B6672AF6-5A72-45D1-8EAB-CD34F65EACE3}" type="presParOf" srcId="{29884BE2-472A-4708-A68B-6CD13ABB01B0}" destId="{3AAEE272-C3D0-4433-B4B0-B4E82D44CECD}" srcOrd="0" destOrd="0" presId="urn:microsoft.com/office/officeart/2008/layout/HexagonCluster"/>
    <dgm:cxn modelId="{4027B516-CF24-49BF-B026-6AB1218AE076}" type="presParOf" srcId="{80893018-E386-4EA0-9B7E-2FED52F82CA4}" destId="{929E4844-1B7C-40FE-8E01-A4D794014EAD}" srcOrd="8" destOrd="0" presId="urn:microsoft.com/office/officeart/2008/layout/HexagonCluster"/>
    <dgm:cxn modelId="{81B7495E-917D-4C13-A425-A2666E8FF138}" type="presParOf" srcId="{929E4844-1B7C-40FE-8E01-A4D794014EAD}" destId="{9E5A62EC-4642-454F-954D-49F5FB5B216F}" srcOrd="0" destOrd="0" presId="urn:microsoft.com/office/officeart/2008/layout/HexagonCluster"/>
    <dgm:cxn modelId="{BB4841DA-83C9-4B45-9A34-3D3A5F2390FA}" type="presParOf" srcId="{80893018-E386-4EA0-9B7E-2FED52F82CA4}" destId="{7DC14831-CD43-4290-A19A-B5FE14AC4759}" srcOrd="9" destOrd="0" presId="urn:microsoft.com/office/officeart/2008/layout/HexagonCluster"/>
    <dgm:cxn modelId="{3D1C2BB0-BEBF-4FDB-9D5F-DC16BEFA0DD9}" type="presParOf" srcId="{7DC14831-CD43-4290-A19A-B5FE14AC4759}" destId="{673CD31E-3783-4E18-AB7D-C209A662BAB3}" srcOrd="0" destOrd="0" presId="urn:microsoft.com/office/officeart/2008/layout/HexagonCluster"/>
    <dgm:cxn modelId="{21B95637-7FBD-49D6-B827-0C3D768029C8}" type="presParOf" srcId="{80893018-E386-4EA0-9B7E-2FED52F82CA4}" destId="{1638CFF5-E3C4-4D7E-B657-4FB3735A703A}" srcOrd="10" destOrd="0" presId="urn:microsoft.com/office/officeart/2008/layout/HexagonCluster"/>
    <dgm:cxn modelId="{C9306C53-6A9C-4865-B80F-47E74696F183}" type="presParOf" srcId="{1638CFF5-E3C4-4D7E-B657-4FB3735A703A}" destId="{7B9C168B-B2C6-4D6A-8FE4-5BE805355678}" srcOrd="0" destOrd="0" presId="urn:microsoft.com/office/officeart/2008/layout/HexagonCluster"/>
    <dgm:cxn modelId="{EEEF97AF-C0D7-433B-AEDB-73EEB62F98F6}" type="presParOf" srcId="{80893018-E386-4EA0-9B7E-2FED52F82CA4}" destId="{428CC7C6-E2F0-4155-93C4-9F71830458EC}" srcOrd="11" destOrd="0" presId="urn:microsoft.com/office/officeart/2008/layout/HexagonCluster"/>
    <dgm:cxn modelId="{5FFB8204-3905-429F-B03C-46603AADACCF}" type="presParOf" srcId="{428CC7C6-E2F0-4155-93C4-9F71830458EC}" destId="{8BD0517F-73D9-46A4-9545-38F0307C2C7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A227E-BEF5-4111-A91A-CEAF7E943945}">
      <dsp:nvSpPr>
        <dsp:cNvPr id="0" name=""/>
        <dsp:cNvSpPr/>
      </dsp:nvSpPr>
      <dsp:spPr>
        <a:xfrm>
          <a:off x="1333109" y="2203290"/>
          <a:ext cx="1558037" cy="134329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THANKS</a:t>
          </a:r>
          <a:endParaRPr lang="zh-CN" altLang="en-US" sz="1800" kern="1200" dirty="0"/>
        </a:p>
      </dsp:txBody>
      <dsp:txXfrm>
        <a:off x="1574887" y="2411745"/>
        <a:ext cx="1074481" cy="926389"/>
      </dsp:txXfrm>
    </dsp:sp>
    <dsp:sp modelId="{7D8CE217-303A-4BDD-94A8-C3DB3DA6C3CD}">
      <dsp:nvSpPr>
        <dsp:cNvPr id="0" name=""/>
        <dsp:cNvSpPr/>
      </dsp:nvSpPr>
      <dsp:spPr>
        <a:xfrm>
          <a:off x="1372292" y="2816720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E7BEA-4988-40D5-8FB9-62C1F6F8A15E}">
      <dsp:nvSpPr>
        <dsp:cNvPr id="0" name=""/>
        <dsp:cNvSpPr/>
      </dsp:nvSpPr>
      <dsp:spPr>
        <a:xfrm>
          <a:off x="0" y="1502168"/>
          <a:ext cx="1558037" cy="13432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59F5D-EC77-4F86-A7A2-7FDB55730A1E}">
      <dsp:nvSpPr>
        <dsp:cNvPr id="0" name=""/>
        <dsp:cNvSpPr/>
      </dsp:nvSpPr>
      <dsp:spPr>
        <a:xfrm>
          <a:off x="1060685" y="2668017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99588-6D79-4B1F-AA38-72C97C597F11}">
      <dsp:nvSpPr>
        <dsp:cNvPr id="0" name=""/>
        <dsp:cNvSpPr/>
      </dsp:nvSpPr>
      <dsp:spPr>
        <a:xfrm>
          <a:off x="2659197" y="1486197"/>
          <a:ext cx="1558037" cy="134329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ANSWER</a:t>
          </a:r>
          <a:endParaRPr lang="zh-CN" altLang="en-US" sz="1800" kern="1200" dirty="0"/>
        </a:p>
      </dsp:txBody>
      <dsp:txXfrm>
        <a:off x="2900975" y="1694652"/>
        <a:ext cx="1074481" cy="926389"/>
      </dsp:txXfrm>
    </dsp:sp>
    <dsp:sp modelId="{41C48448-0CA3-46F5-943E-F6FCAB682DA3}">
      <dsp:nvSpPr>
        <dsp:cNvPr id="0" name=""/>
        <dsp:cNvSpPr/>
      </dsp:nvSpPr>
      <dsp:spPr>
        <a:xfrm>
          <a:off x="3724318" y="2650627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39DBB-E90E-485F-823E-76E7E6B76C41}">
      <dsp:nvSpPr>
        <dsp:cNvPr id="0" name=""/>
        <dsp:cNvSpPr/>
      </dsp:nvSpPr>
      <dsp:spPr>
        <a:xfrm>
          <a:off x="3986578" y="2189118"/>
          <a:ext cx="1558037" cy="1343299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EE272-C3D0-4433-B4B0-B4E82D44CECD}">
      <dsp:nvSpPr>
        <dsp:cNvPr id="0" name=""/>
        <dsp:cNvSpPr/>
      </dsp:nvSpPr>
      <dsp:spPr>
        <a:xfrm>
          <a:off x="4027054" y="2816720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A62EC-4642-454F-954D-49F5FB5B216F}">
      <dsp:nvSpPr>
        <dsp:cNvPr id="0" name=""/>
        <dsp:cNvSpPr/>
      </dsp:nvSpPr>
      <dsp:spPr>
        <a:xfrm>
          <a:off x="1331816" y="751907"/>
          <a:ext cx="1558037" cy="134329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QUESTION</a:t>
          </a:r>
          <a:endParaRPr lang="zh-CN" altLang="en-US" sz="1800" kern="1200" dirty="0"/>
        </a:p>
      </dsp:txBody>
      <dsp:txXfrm>
        <a:off x="1573594" y="960362"/>
        <a:ext cx="1074481" cy="926389"/>
      </dsp:txXfrm>
    </dsp:sp>
    <dsp:sp modelId="{673CD31E-3783-4E18-AB7D-C209A662BAB3}">
      <dsp:nvSpPr>
        <dsp:cNvPr id="0" name=""/>
        <dsp:cNvSpPr/>
      </dsp:nvSpPr>
      <dsp:spPr>
        <a:xfrm>
          <a:off x="2388066" y="781009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C168B-B2C6-4D6A-8FE4-5BE805355678}">
      <dsp:nvSpPr>
        <dsp:cNvPr id="0" name=""/>
        <dsp:cNvSpPr/>
      </dsp:nvSpPr>
      <dsp:spPr>
        <a:xfrm>
          <a:off x="2659197" y="17972"/>
          <a:ext cx="1558037" cy="13432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0517F-73D9-46A4-9545-38F0307C2C7F}">
      <dsp:nvSpPr>
        <dsp:cNvPr id="0" name=""/>
        <dsp:cNvSpPr/>
      </dsp:nvSpPr>
      <dsp:spPr>
        <a:xfrm>
          <a:off x="2705218" y="607817"/>
          <a:ext cx="182417" cy="15722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79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79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E8205B44-EF13-4C57-81AE-B72C6135A626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306"/>
            <a:ext cx="2945862" cy="49579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294" y="9429306"/>
            <a:ext cx="2945862" cy="49579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F2506977-DC95-4292-AF3C-99394AF30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34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6332"/>
          </a:xfrm>
          <a:prstGeom prst="rect">
            <a:avLst/>
          </a:prstGeom>
        </p:spPr>
        <p:txBody>
          <a:bodyPr vert="horz" lIns="91442" tIns="45721" rIns="91442" bIns="4572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2"/>
            <a:ext cx="2945659" cy="496332"/>
          </a:xfrm>
          <a:prstGeom prst="rect">
            <a:avLst/>
          </a:prstGeom>
        </p:spPr>
        <p:txBody>
          <a:bodyPr vert="horz" lIns="91442" tIns="45721" rIns="91442" bIns="45721" rtlCol="0"/>
          <a:lstStyle>
            <a:lvl1pPr algn="r">
              <a:defRPr sz="1200"/>
            </a:lvl1pPr>
          </a:lstStyle>
          <a:p>
            <a:fld id="{319FFCF0-AF53-4A57-B63C-9B454C042B54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2" tIns="45721" rIns="91442" bIns="457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</p:spPr>
        <p:txBody>
          <a:bodyPr vert="horz" lIns="91442" tIns="45721" rIns="91442" bIns="45721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2" tIns="45721" rIns="91442" bIns="4572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28584"/>
            <a:ext cx="2945659" cy="496332"/>
          </a:xfrm>
          <a:prstGeom prst="rect">
            <a:avLst/>
          </a:prstGeom>
        </p:spPr>
        <p:txBody>
          <a:bodyPr vert="horz" lIns="91442" tIns="45721" rIns="91442" bIns="45721" rtlCol="0" anchor="b"/>
          <a:lstStyle>
            <a:lvl1pPr algn="r">
              <a:defRPr sz="1200"/>
            </a:lvl1pPr>
          </a:lstStyle>
          <a:p>
            <a:fld id="{95CBE154-3BAE-4186-B38F-DE27F84096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58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6700" cy="3721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E154-3BAE-4186-B38F-DE27F84096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3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E154-3BAE-4186-B38F-DE27F84096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07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A5C2A-6430-4668-A0BB-63428F3F8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AC856D-9A6F-4206-A2A8-D6221150B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6DA9F-28D7-47D4-B4B8-D24A2DCA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ADF31-BDC0-4D13-8663-7D7D0616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63376F-A13B-4072-84A3-CEB61226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4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684D6-7291-46FB-B16C-631D59F9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9FF66-1280-400A-B918-2BE1D40C7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A97F-6CCD-4E7A-BC75-F82DC48E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8FFCD-F5E2-4E49-902C-DF32B630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68404-D51C-40A7-BED2-E7111AD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E377E2-128B-4132-8E64-47D657DABB43}"/>
              </a:ext>
            </a:extLst>
          </p:cNvPr>
          <p:cNvSpPr/>
          <p:nvPr userDrawn="1"/>
        </p:nvSpPr>
        <p:spPr>
          <a:xfrm>
            <a:off x="0" y="195486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18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A184AB-EEA1-4FA4-83AB-A3FBCAC4A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6FC0F-2633-4997-BF8B-12C8E73E4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F4496-23FA-4E36-A057-C1DF3B0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103FE-5FB3-4252-86E3-65888EA9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0BBF6-643E-4270-B716-F2900A99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8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5567"/>
            <a:ext cx="8229600" cy="3394472"/>
          </a:xfr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339502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9736" y="339502"/>
            <a:ext cx="9124528" cy="38734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8794" tIns="39397" rIns="78794" bIns="39397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454624" y="4767264"/>
            <a:ext cx="1269504" cy="273844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6136" y="4767264"/>
            <a:ext cx="1584176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52320" y="4767264"/>
            <a:ext cx="1234480" cy="273844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339502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454624" y="4767264"/>
            <a:ext cx="1269504" cy="273844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6136" y="4767264"/>
            <a:ext cx="1584176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52320" y="4767264"/>
            <a:ext cx="1234480" cy="273844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339502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4454624" y="4767264"/>
            <a:ext cx="1269504" cy="273844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6136" y="4767264"/>
            <a:ext cx="1584176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52320" y="4767264"/>
            <a:ext cx="1234480" cy="273844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03" y="1200151"/>
            <a:ext cx="8230197" cy="3394472"/>
          </a:xfrm>
          <a:prstGeom prst="rect">
            <a:avLst/>
          </a:prstGeom>
        </p:spPr>
        <p:txBody>
          <a:bodyPr lIns="78794" tIns="39397" rIns="78794" bIns="3939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585" y="204790"/>
            <a:ext cx="5112517" cy="4389835"/>
          </a:xfrm>
          <a:prstGeom prst="rect">
            <a:avLst/>
          </a:prstGeom>
        </p:spPr>
        <p:txBody>
          <a:bodyPr lIns="78794" tIns="39397" rIns="78794" bIns="39397"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903" y="1076328"/>
            <a:ext cx="3008681" cy="3518297"/>
          </a:xfrm>
          <a:prstGeom prst="rect">
            <a:avLst/>
          </a:prstGeom>
        </p:spPr>
        <p:txBody>
          <a:bodyPr lIns="78794" tIns="39397" rIns="78794" bIns="39397"/>
          <a:lstStyle>
            <a:lvl1pPr marL="0" indent="0">
              <a:buNone/>
              <a:defRPr sz="1200"/>
            </a:lvl1pPr>
            <a:lvl2pPr marL="393700" indent="0">
              <a:buNone/>
              <a:defRPr sz="1000"/>
            </a:lvl2pPr>
            <a:lvl3pPr marL="788035" indent="0">
              <a:buNone/>
              <a:defRPr sz="900"/>
            </a:lvl3pPr>
            <a:lvl4pPr marL="1181735" indent="0">
              <a:buNone/>
              <a:defRPr sz="800"/>
            </a:lvl4pPr>
            <a:lvl5pPr marL="1576070" indent="0">
              <a:buNone/>
              <a:defRPr sz="800"/>
            </a:lvl5pPr>
            <a:lvl6pPr marL="1969770" indent="0">
              <a:buNone/>
              <a:defRPr sz="800"/>
            </a:lvl6pPr>
            <a:lvl7pPr marL="2364105" indent="0">
              <a:buNone/>
              <a:defRPr sz="800"/>
            </a:lvl7pPr>
            <a:lvl8pPr marL="2757805" indent="0">
              <a:buNone/>
              <a:defRPr sz="800"/>
            </a:lvl8pPr>
            <a:lvl9pPr marL="315150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BB27-9FB3-411C-BCC2-C09B944F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DE01F-628B-4787-B972-89B78161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6159E-8875-4352-B5AD-34ADE41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EF43F-88A8-43B3-A7E0-8156CDD3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71A11-8788-4919-93D3-1F3FC72B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88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58"/>
            <a:ext cx="1500198" cy="5474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9B654-216D-487D-B43C-1CD431CB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6B66A-CE3A-4126-87D7-A7DA7F63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9FA41-1263-4D24-9F8D-DEB340FC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A63B4-9562-441B-A61C-02CDB3C3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6AA13-85B1-480C-B6D7-14EDCA69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1A327-BE38-4F99-8E23-F443B5103345}"/>
              </a:ext>
            </a:extLst>
          </p:cNvPr>
          <p:cNvSpPr/>
          <p:nvPr userDrawn="1"/>
        </p:nvSpPr>
        <p:spPr>
          <a:xfrm>
            <a:off x="0" y="339502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39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9AB34-24DA-433D-A324-2ED9F3D8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99A8E-1F2A-4CB3-A288-22FB62DBE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DC0D10-65DC-4991-9B02-9200E923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DF83D6-9D6C-4CA9-BBE3-1F800F6A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49EDA1-EDEF-46FE-8995-C749DF90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7C9753-7CF9-438D-9AE0-7E244C62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8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476D9-095D-44B4-9859-21473B67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68A62-6277-4C70-830D-6C3FCD184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D006F-6779-4160-B93F-C271BC668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B43512-655C-401A-9C5E-1486D5D80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64259-3A18-4E7C-B3B7-A0521DC2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40F291-39B1-4A1B-829D-A0C617FA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F17D46-0088-415C-B5DC-FD80DC4B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0A9297-4328-43DF-B765-901E86E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2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FF304-74E2-4BE6-B12C-46B3BF2A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933594-18E6-443F-808F-7C8D5448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F557BF-6629-4347-AC65-414084CB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BDFA3E-D347-45E8-ADFA-9FD993B0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D89538-C126-4175-966A-AD49F31B9FE6}"/>
              </a:ext>
            </a:extLst>
          </p:cNvPr>
          <p:cNvSpPr/>
          <p:nvPr userDrawn="1"/>
        </p:nvSpPr>
        <p:spPr>
          <a:xfrm>
            <a:off x="0" y="339502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F1A9C1-6E67-4334-B532-24E32C0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CC66E8-40DF-4410-A829-C1EABE45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BAAE0-5D6C-47F8-BBCF-DEC306D7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0FE266-7793-4ABB-A44F-E9642326AD8E}"/>
              </a:ext>
            </a:extLst>
          </p:cNvPr>
          <p:cNvSpPr/>
          <p:nvPr userDrawn="1"/>
        </p:nvSpPr>
        <p:spPr>
          <a:xfrm>
            <a:off x="0" y="195486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2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11A54-993E-484C-BC6E-A931C961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723C6-C444-4C20-A34E-87B29BD3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769137-8FC5-47D7-92C0-DE2C44BCA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DD567C-8E88-4C52-A861-AC02615E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C6DE1-525D-49B5-9568-F1DF06ED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18458-DDAE-4536-B78F-C201C57E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4D13B-86C9-46DE-A480-88BC02A6D009}"/>
              </a:ext>
            </a:extLst>
          </p:cNvPr>
          <p:cNvSpPr/>
          <p:nvPr userDrawn="1"/>
        </p:nvSpPr>
        <p:spPr>
          <a:xfrm>
            <a:off x="0" y="195486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9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038A5-4B15-4BF6-99D6-31442A09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304C3A-CFE2-44A3-AA3D-968AED0BE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034BBD-CC76-46A4-BB84-53BAF23E0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482D3D-D16F-4A0B-BB64-C3075ED2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47425-3AE2-410B-A0CC-8C689123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B876E-6FC3-46E0-AFE7-B30F5569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8A9099-427E-4AE0-BD26-CAE9DF6D40D5}"/>
              </a:ext>
            </a:extLst>
          </p:cNvPr>
          <p:cNvSpPr/>
          <p:nvPr userDrawn="1"/>
        </p:nvSpPr>
        <p:spPr>
          <a:xfrm>
            <a:off x="0" y="195486"/>
            <a:ext cx="9144000" cy="411156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77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23D4D0-CAF7-42F0-BE28-B11F7994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3207C-EF01-4765-AD95-DBAEA845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B5BC1-0CBA-4A84-A0B5-2D598C6D1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D452-26E5-47B6-8567-D7E23FD3D21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9969DE-4B35-4B9A-A29E-304F2F74E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96CD3-9FBD-47D8-8623-B40F97090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50" r:id="rId12"/>
    <p:sldLayoutId id="2147483652" r:id="rId13"/>
    <p:sldLayoutId id="2147483653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3.jf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1.xml"/><Relationship Id="rId7" Type="http://schemas.openxmlformats.org/officeDocument/2006/relationships/slide" Target="slide1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0"/>
            <a:ext cx="9288013" cy="5164038"/>
            <a:chOff x="0" y="0"/>
            <a:chExt cx="9288013" cy="5164038"/>
          </a:xfrm>
        </p:grpSpPr>
        <p:sp>
          <p:nvSpPr>
            <p:cNvPr id="12" name="矩形 11"/>
            <p:cNvSpPr/>
            <p:nvPr/>
          </p:nvSpPr>
          <p:spPr>
            <a:xfrm>
              <a:off x="6444208" y="0"/>
              <a:ext cx="467544" cy="119482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194828"/>
              <a:ext cx="6444208" cy="3997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28" y="1194828"/>
              <a:ext cx="4320480" cy="39975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588224" y="2931790"/>
              <a:ext cx="269978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endParaRPr lang="zh-CN" altLang="en-US" sz="5400" b="1" cap="all" spc="0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911751" y="1194828"/>
              <a:ext cx="2251585" cy="3997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444208" y="1594584"/>
              <a:ext cx="467544" cy="35694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323528" y="1194829"/>
            <a:ext cx="4320480" cy="399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1220866"/>
            <a:ext cx="368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000096"/>
                </a:solidFill>
              </a:rPr>
              <a:t>浙江创芯集成电路有限公司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C006F4-6EDD-4ACD-8550-F2A45A088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751" y="1590198"/>
            <a:ext cx="2232250" cy="13562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8C22EC-F3A4-442B-BA2D-C9BEA8ED56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750" y="3602622"/>
            <a:ext cx="2232250" cy="15408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CA23B8-938F-41B1-A06A-9604933E87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0083" y="0"/>
            <a:ext cx="2232250" cy="1194828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79D8A26A-9060-4975-911E-F9C1A83F5A13}"/>
              </a:ext>
            </a:extLst>
          </p:cNvPr>
          <p:cNvSpPr txBox="1"/>
          <p:nvPr/>
        </p:nvSpPr>
        <p:spPr>
          <a:xfrm>
            <a:off x="6827108" y="2927598"/>
            <a:ext cx="233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000096"/>
                </a:solidFill>
              </a:rPr>
              <a:t>ICsprout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2C6F78AD-F6FB-434E-9954-0DAD5B715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63" y="2552522"/>
            <a:ext cx="6378563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92075" tIns="46039" rIns="92075" bIns="46039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rgbClr val="003399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CMP AMAT</a:t>
            </a:r>
            <a:r>
              <a:rPr lang="zh-CN" altLang="en-US" sz="2800" b="1" dirty="0">
                <a:solidFill>
                  <a:srgbClr val="003399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设备介绍</a:t>
            </a:r>
            <a:endParaRPr lang="en-US" altLang="zh-CN" sz="2800" b="1" dirty="0">
              <a:solidFill>
                <a:srgbClr val="003399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7CE485-08E5-409B-BC73-C6AA121E979C}"/>
              </a:ext>
            </a:extLst>
          </p:cNvPr>
          <p:cNvGrpSpPr/>
          <p:nvPr/>
        </p:nvGrpSpPr>
        <p:grpSpPr>
          <a:xfrm>
            <a:off x="755576" y="771550"/>
            <a:ext cx="6888985" cy="4191081"/>
            <a:chOff x="323585" y="899249"/>
            <a:chExt cx="7969048" cy="47114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D288FB-F58C-4E7E-8039-D57406CFD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85" y="1320143"/>
              <a:ext cx="4012310" cy="3201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1">
              <a:extLst>
                <a:ext uri="{FF2B5EF4-FFF2-40B4-BE49-F238E27FC236}">
                  <a16:creationId xmlns:a16="http://schemas.microsoft.com/office/drawing/2014/main" id="{D6A46C9B-AE67-4EFD-BDF1-0510F6B346E6}"/>
                </a:ext>
              </a:extLst>
            </p:cNvPr>
            <p:cNvSpPr txBox="1"/>
            <p:nvPr/>
          </p:nvSpPr>
          <p:spPr>
            <a:xfrm>
              <a:off x="900386" y="4872029"/>
              <a:ext cx="7392247" cy="738674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特点：</a:t>
              </a:r>
              <a:r>
                <a:rPr lang="en-US" altLang="zh-CN" dirty="0"/>
                <a:t>1.</a:t>
              </a:r>
              <a:r>
                <a:rPr lang="zh-CN" altLang="en-US" dirty="0"/>
                <a:t>马达为中空式设计，以便让气路通过</a:t>
              </a:r>
              <a:endParaRPr lang="en-US" altLang="zh-CN" dirty="0"/>
            </a:p>
            <a:p>
              <a:r>
                <a:rPr lang="en-US" altLang="zh-CN" dirty="0"/>
                <a:t>           2.</a:t>
              </a:r>
              <a:r>
                <a:rPr lang="zh-CN" altLang="en-US" dirty="0"/>
                <a:t>研磨头除了旋转以外，可以前后移动以提高研磨效率</a:t>
              </a: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B9E2F5D-FEC2-4FB3-8AC7-A8ADD891A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880" y="899249"/>
              <a:ext cx="3819753" cy="3756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0519A30-8265-454D-8B9C-AA4D3AE76C86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研磨头传动轴</a:t>
            </a:r>
          </a:p>
        </p:txBody>
      </p:sp>
    </p:spTree>
    <p:extLst>
      <p:ext uri="{BB962C8B-B14F-4D97-AF65-F5344CB8AC3E}">
        <p14:creationId xmlns:p14="http://schemas.microsoft.com/office/powerpoint/2010/main" val="340506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FBA442-E038-4930-B9FF-65CFE1BADB2A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研磨头介绍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7D1981-EB5C-4C3C-866C-666074D9CB9F}"/>
              </a:ext>
            </a:extLst>
          </p:cNvPr>
          <p:cNvGrpSpPr/>
          <p:nvPr/>
        </p:nvGrpSpPr>
        <p:grpSpPr>
          <a:xfrm>
            <a:off x="395536" y="836923"/>
            <a:ext cx="7992844" cy="3666258"/>
            <a:chOff x="251564" y="908931"/>
            <a:chExt cx="8373822" cy="446173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991E23E-EF9D-4990-A723-759F32029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58" r="24280"/>
            <a:stretch/>
          </p:blipFill>
          <p:spPr bwMode="auto">
            <a:xfrm>
              <a:off x="3944984" y="2061326"/>
              <a:ext cx="4680402" cy="328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96C8415-9212-48F1-ACDA-9B60344DD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85" y="2061327"/>
              <a:ext cx="2815126" cy="1934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2">
              <a:extLst>
                <a:ext uri="{FF2B5EF4-FFF2-40B4-BE49-F238E27FC236}">
                  <a16:creationId xmlns:a16="http://schemas.microsoft.com/office/drawing/2014/main" id="{5B7E5EDA-804A-4F0D-925D-F0B3C2A2D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35" y="4005636"/>
              <a:ext cx="3286696" cy="13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34D70CC7-D218-4CDE-A95C-A37564ADFF27}"/>
                </a:ext>
              </a:extLst>
            </p:cNvPr>
            <p:cNvSpPr txBox="1"/>
            <p:nvPr/>
          </p:nvSpPr>
          <p:spPr>
            <a:xfrm>
              <a:off x="251564" y="908931"/>
              <a:ext cx="8230062" cy="738674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en-US" altLang="zh-CN" dirty="0"/>
                <a:t>CMP </a:t>
              </a:r>
              <a:r>
                <a:rPr lang="zh-CN" altLang="en-US" dirty="0"/>
                <a:t>研磨头有五个独立的气路，可以分开控制硅片表面不同区域的研磨速率，另外该五个独立气路可以跟据实时测量结果来做调整。</a:t>
              </a:r>
            </a:p>
          </p:txBody>
        </p:sp>
        <p:sp>
          <p:nvSpPr>
            <p:cNvPr id="8" name="动作按钮: 第一张 8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E4149F71-7C20-4A37-A752-9D56DB8C0AC2}"/>
                </a:ext>
              </a:extLst>
            </p:cNvPr>
            <p:cNvSpPr/>
            <p:nvPr/>
          </p:nvSpPr>
          <p:spPr>
            <a:xfrm>
              <a:off x="3457942" y="2729911"/>
              <a:ext cx="513642" cy="411816"/>
            </a:xfrm>
            <a:prstGeom prst="actionButtonHo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88E96-79A3-492B-B2D7-679990B0F88F}"/>
                </a:ext>
              </a:extLst>
            </p:cNvPr>
            <p:cNvSpPr/>
            <p:nvPr/>
          </p:nvSpPr>
          <p:spPr>
            <a:xfrm>
              <a:off x="704061" y="5324932"/>
              <a:ext cx="2160615" cy="4573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动作按钮: 第一张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6A8BD34-F7A8-44D8-8DA2-9F38D5F0EBB5}"/>
              </a:ext>
            </a:extLst>
          </p:cNvPr>
          <p:cNvSpPr/>
          <p:nvPr/>
        </p:nvSpPr>
        <p:spPr>
          <a:xfrm>
            <a:off x="8237562" y="4505254"/>
            <a:ext cx="490273" cy="3383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8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FBA442-E038-4930-B9FF-65CFE1BADB2A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研磨台及研磨台内集成模块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BD4744-0E1E-43FA-B340-3A0F249EFAA9}"/>
              </a:ext>
            </a:extLst>
          </p:cNvPr>
          <p:cNvGrpSpPr/>
          <p:nvPr/>
        </p:nvGrpSpPr>
        <p:grpSpPr>
          <a:xfrm>
            <a:off x="312192" y="843558"/>
            <a:ext cx="8580288" cy="3888432"/>
            <a:chOff x="179543" y="1052980"/>
            <a:chExt cx="8966045" cy="49492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7A62A4-E893-452E-985C-E48378BAA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3584" y="1052980"/>
              <a:ext cx="3096882" cy="2715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59">
              <a:extLst>
                <a:ext uri="{FF2B5EF4-FFF2-40B4-BE49-F238E27FC236}">
                  <a16:creationId xmlns:a16="http://schemas.microsoft.com/office/drawing/2014/main" id="{B8A23FEE-E67B-4C80-9780-4F8620B22D7A}"/>
                </a:ext>
              </a:extLst>
            </p:cNvPr>
            <p:cNvSpPr txBox="1"/>
            <p:nvPr/>
          </p:nvSpPr>
          <p:spPr>
            <a:xfrm>
              <a:off x="179543" y="4294091"/>
              <a:ext cx="8966045" cy="1708170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研磨台使用高转速及扭矩的马达驱动。</a:t>
              </a:r>
              <a:endParaRPr lang="en-US" altLang="zh-CN" dirty="0"/>
            </a:p>
            <a:p>
              <a:r>
                <a:rPr lang="en-US" altLang="zh-CN" dirty="0"/>
                <a:t>1</a:t>
              </a:r>
              <a:r>
                <a:rPr lang="zh-CN" altLang="en-US" dirty="0"/>
                <a:t>： 在研磨盘中集成</a:t>
              </a:r>
              <a:r>
                <a:rPr lang="en-US" altLang="zh-CN" dirty="0"/>
                <a:t>laser</a:t>
              </a:r>
              <a:r>
                <a:rPr lang="zh-CN" altLang="en-US" dirty="0"/>
                <a:t>模块以及电流传感器，提供终点监测功能以及实时膜厚度侦测。</a:t>
              </a:r>
              <a:endParaRPr lang="en-US" altLang="zh-CN" dirty="0"/>
            </a:p>
            <a:p>
              <a:r>
                <a:rPr lang="en-US" altLang="zh-CN" dirty="0"/>
                <a:t>2</a:t>
              </a:r>
              <a:r>
                <a:rPr lang="zh-CN" altLang="en-US" dirty="0"/>
                <a:t>： 在研磨过程中，研磨盘会产生热量，为了控制研磨盘温度，研磨盘内集成了冷却水管道，用冷却水来降低研磨台表面温度，增加工艺的控制精度。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83FE0EF-BAC6-41A9-8B4D-69735ADCF5AC}"/>
                </a:ext>
              </a:extLst>
            </p:cNvPr>
            <p:cNvGrpSpPr/>
            <p:nvPr/>
          </p:nvGrpSpPr>
          <p:grpSpPr>
            <a:xfrm>
              <a:off x="4932897" y="1077574"/>
              <a:ext cx="3775048" cy="2550611"/>
              <a:chOff x="4932040" y="1423389"/>
              <a:chExt cx="3774393" cy="2550021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24F4D309-5DAA-4321-A49E-F1BB4159E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1423389"/>
                <a:ext cx="3774393" cy="25500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43BE269-A753-475F-A8E5-582BD32ADA29}"/>
                  </a:ext>
                </a:extLst>
              </p:cNvPr>
              <p:cNvSpPr/>
              <p:nvPr/>
            </p:nvSpPr>
            <p:spPr>
              <a:xfrm>
                <a:off x="5436096" y="1423389"/>
                <a:ext cx="936104" cy="106950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800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FBA442-E038-4930-B9FF-65CFE1BADB2A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研磨台及研磨台内集成模块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40FD63-4F76-420B-B3F2-3816EF378155}"/>
              </a:ext>
            </a:extLst>
          </p:cNvPr>
          <p:cNvGrpSpPr/>
          <p:nvPr/>
        </p:nvGrpSpPr>
        <p:grpSpPr>
          <a:xfrm>
            <a:off x="168845" y="693491"/>
            <a:ext cx="8867651" cy="4254524"/>
            <a:chOff x="168845" y="693490"/>
            <a:chExt cx="8976743" cy="578572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F83DD30-5AF9-4855-ADBE-5CCFCA6C0F0E}"/>
                </a:ext>
              </a:extLst>
            </p:cNvPr>
            <p:cNvGrpSpPr/>
            <p:nvPr/>
          </p:nvGrpSpPr>
          <p:grpSpPr>
            <a:xfrm>
              <a:off x="168845" y="1413053"/>
              <a:ext cx="8683220" cy="2232765"/>
              <a:chOff x="179512" y="1268760"/>
              <a:chExt cx="8681712" cy="2232248"/>
            </a:xfrm>
          </p:grpSpPr>
          <p:sp>
            <p:nvSpPr>
              <p:cNvPr id="17" name="圆角矩形 1">
                <a:extLst>
                  <a:ext uri="{FF2B5EF4-FFF2-40B4-BE49-F238E27FC236}">
                    <a16:creationId xmlns:a16="http://schemas.microsoft.com/office/drawing/2014/main" id="{E6A668E4-841E-4CB2-AAF1-0110C55ED12E}"/>
                  </a:ext>
                </a:extLst>
              </p:cNvPr>
              <p:cNvSpPr/>
              <p:nvPr/>
            </p:nvSpPr>
            <p:spPr>
              <a:xfrm>
                <a:off x="179512" y="1268760"/>
                <a:ext cx="8681712" cy="223224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Group 4">
                <a:extLst>
                  <a:ext uri="{FF2B5EF4-FFF2-40B4-BE49-F238E27FC236}">
                    <a16:creationId xmlns:a16="http://schemas.microsoft.com/office/drawing/2014/main" id="{B0EE3131-53D9-464C-A4EA-7C1757856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7924" y="1728023"/>
                <a:ext cx="2926900" cy="1706733"/>
                <a:chOff x="1473" y="563"/>
                <a:chExt cx="4254" cy="2717"/>
              </a:xfrm>
            </p:grpSpPr>
            <p:sp>
              <p:nvSpPr>
                <p:cNvPr id="23" name="Rectangle 5">
                  <a:extLst>
                    <a:ext uri="{FF2B5EF4-FFF2-40B4-BE49-F238E27FC236}">
                      <a16:creationId xmlns:a16="http://schemas.microsoft.com/office/drawing/2014/main" id="{312164F0-5CA1-4ECE-AF26-B1E17D28E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0" y="1797"/>
                  <a:ext cx="777" cy="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r>
                    <a:rPr lang="en-US" altLang="zh-CN" sz="1100" b="1">
                      <a:solidFill>
                        <a:schemeClr val="tx2"/>
                      </a:solidFill>
                      <a:ea typeface="PMingLiU" pitchFamily="18" charset="-120"/>
                    </a:rPr>
                    <a:t>U</a:t>
                  </a:r>
                  <a:r>
                    <a:rPr lang="en-US" altLang="zh-CN" sz="1100" b="1" baseline="-25000">
                      <a:solidFill>
                        <a:schemeClr val="tx2"/>
                      </a:solidFill>
                      <a:ea typeface="PMingLiU" pitchFamily="18" charset="-120"/>
                    </a:rPr>
                    <a:t>signal</a:t>
                  </a:r>
                </a:p>
              </p:txBody>
            </p:sp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818B7AC4-D72D-4312-B366-3EC9CD738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54" y="563"/>
                  <a:ext cx="2732" cy="668"/>
                  <a:chOff x="1954" y="563"/>
                  <a:chExt cx="2732" cy="668"/>
                </a:xfrm>
              </p:grpSpPr>
              <p:sp>
                <p:nvSpPr>
                  <p:cNvPr id="63" name="Rectangle 7">
                    <a:extLst>
                      <a:ext uri="{FF2B5EF4-FFF2-40B4-BE49-F238E27FC236}">
                        <a16:creationId xmlns:a16="http://schemas.microsoft.com/office/drawing/2014/main" id="{B098D2F6-995A-4AB8-859E-3CB680EFC9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4" y="563"/>
                    <a:ext cx="2732" cy="338"/>
                  </a:xfrm>
                  <a:prstGeom prst="rect">
                    <a:avLst/>
                  </a:prstGeom>
                  <a:solidFill>
                    <a:srgbClr val="004E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100" b="1"/>
                  </a:p>
                </p:txBody>
              </p:sp>
              <p:sp>
                <p:nvSpPr>
                  <p:cNvPr id="64" name="Rectangle 8">
                    <a:extLst>
                      <a:ext uri="{FF2B5EF4-FFF2-40B4-BE49-F238E27FC236}">
                        <a16:creationId xmlns:a16="http://schemas.microsoft.com/office/drawing/2014/main" id="{F7D09A03-F209-4150-9BCE-7186A8F5B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4" y="900"/>
                    <a:ext cx="2731" cy="331"/>
                  </a:xfrm>
                  <a:prstGeom prst="rect">
                    <a:avLst/>
                  </a:prstGeom>
                  <a:solidFill>
                    <a:srgbClr val="FF99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1100" b="1"/>
                  </a:p>
                </p:txBody>
              </p:sp>
            </p:grpSp>
            <p:pic>
              <p:nvPicPr>
                <p:cNvPr id="25" name="Picture 9">
                  <a:extLst>
                    <a:ext uri="{FF2B5EF4-FFF2-40B4-BE49-F238E27FC236}">
                      <a16:creationId xmlns:a16="http://schemas.microsoft.com/office/drawing/2014/main" id="{3D307CD8-1F10-4327-8D0A-01D32A90A86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74" y="1413"/>
                  <a:ext cx="550" cy="18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AB6F55E0-1F5E-4273-8BEF-48F11F7800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15" y="956"/>
                  <a:ext cx="1054" cy="587"/>
                  <a:chOff x="2815" y="956"/>
                  <a:chExt cx="1054" cy="587"/>
                </a:xfrm>
              </p:grpSpPr>
              <p:sp>
                <p:nvSpPr>
                  <p:cNvPr id="59" name="Arc 11">
                    <a:extLst>
                      <a:ext uri="{FF2B5EF4-FFF2-40B4-BE49-F238E27FC236}">
                        <a16:creationId xmlns:a16="http://schemas.microsoft.com/office/drawing/2014/main" id="{292DB28D-101F-4C56-921B-F4ADA569CC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5" y="964"/>
                    <a:ext cx="400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3333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Arc 12">
                    <a:extLst>
                      <a:ext uri="{FF2B5EF4-FFF2-40B4-BE49-F238E27FC236}">
                        <a16:creationId xmlns:a16="http://schemas.microsoft.com/office/drawing/2014/main" id="{F9DC391B-9AB6-446E-9979-4D1D1922B9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1" y="957"/>
                    <a:ext cx="241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3333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Arc 13">
                    <a:extLst>
                      <a:ext uri="{FF2B5EF4-FFF2-40B4-BE49-F238E27FC236}">
                        <a16:creationId xmlns:a16="http://schemas.microsoft.com/office/drawing/2014/main" id="{4B887185-6904-496A-9202-6D69EA17D8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1" y="957"/>
                    <a:ext cx="241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525"/>
                        </a:moveTo>
                        <a:cubicBezTo>
                          <a:pt x="41" y="9660"/>
                          <a:pt x="9645" y="49"/>
                          <a:pt x="21510" y="0"/>
                        </a:cubicBezTo>
                      </a:path>
                      <a:path w="21600" h="21600" stroke="0" extrusionOk="0">
                        <a:moveTo>
                          <a:pt x="0" y="21525"/>
                        </a:moveTo>
                        <a:cubicBezTo>
                          <a:pt x="41" y="9660"/>
                          <a:pt x="9645" y="49"/>
                          <a:pt x="21510" y="0"/>
                        </a:cubicBezTo>
                        <a:lnTo>
                          <a:pt x="21600" y="21600"/>
                        </a:lnTo>
                        <a:lnTo>
                          <a:pt x="0" y="21525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3333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Arc 14">
                    <a:extLst>
                      <a:ext uri="{FF2B5EF4-FFF2-40B4-BE49-F238E27FC236}">
                        <a16:creationId xmlns:a16="http://schemas.microsoft.com/office/drawing/2014/main" id="{7362BF86-1514-4BFE-AB8A-1C78D3ED33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9" y="956"/>
                    <a:ext cx="400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525"/>
                        </a:moveTo>
                        <a:cubicBezTo>
                          <a:pt x="41" y="9646"/>
                          <a:pt x="9667" y="29"/>
                          <a:pt x="21546" y="0"/>
                        </a:cubicBezTo>
                      </a:path>
                      <a:path w="21600" h="21600" stroke="0" extrusionOk="0">
                        <a:moveTo>
                          <a:pt x="0" y="21525"/>
                        </a:moveTo>
                        <a:cubicBezTo>
                          <a:pt x="41" y="9646"/>
                          <a:pt x="9667" y="29"/>
                          <a:pt x="21546" y="0"/>
                        </a:cubicBezTo>
                        <a:lnTo>
                          <a:pt x="21600" y="21600"/>
                        </a:lnTo>
                        <a:lnTo>
                          <a:pt x="0" y="21525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3333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" name="Group 15">
                  <a:extLst>
                    <a:ext uri="{FF2B5EF4-FFF2-40B4-BE49-F238E27FC236}">
                      <a16:creationId xmlns:a16="http://schemas.microsoft.com/office/drawing/2014/main" id="{B5EDF879-1260-49D0-86E1-313F1DB318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56" y="969"/>
                  <a:ext cx="1054" cy="587"/>
                  <a:chOff x="2856" y="969"/>
                  <a:chExt cx="1054" cy="587"/>
                </a:xfrm>
              </p:grpSpPr>
              <p:sp>
                <p:nvSpPr>
                  <p:cNvPr id="55" name="Arc 16">
                    <a:extLst>
                      <a:ext uri="{FF2B5EF4-FFF2-40B4-BE49-F238E27FC236}">
                        <a16:creationId xmlns:a16="http://schemas.microsoft.com/office/drawing/2014/main" id="{BB96BAFD-6BBC-4B81-AFC4-FCC8DEB8AD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6" y="977"/>
                    <a:ext cx="400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Arc 17">
                    <a:extLst>
                      <a:ext uri="{FF2B5EF4-FFF2-40B4-BE49-F238E27FC236}">
                        <a16:creationId xmlns:a16="http://schemas.microsoft.com/office/drawing/2014/main" id="{92767B95-86E8-43AB-9636-8D93501C18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2" y="970"/>
                    <a:ext cx="241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Arc 18">
                    <a:extLst>
                      <a:ext uri="{FF2B5EF4-FFF2-40B4-BE49-F238E27FC236}">
                        <a16:creationId xmlns:a16="http://schemas.microsoft.com/office/drawing/2014/main" id="{3620890E-6F26-4949-819C-B9394224D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2" y="970"/>
                    <a:ext cx="241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525"/>
                        </a:moveTo>
                        <a:cubicBezTo>
                          <a:pt x="41" y="9660"/>
                          <a:pt x="9645" y="49"/>
                          <a:pt x="21510" y="0"/>
                        </a:cubicBezTo>
                      </a:path>
                      <a:path w="21600" h="21600" stroke="0" extrusionOk="0">
                        <a:moveTo>
                          <a:pt x="0" y="21525"/>
                        </a:moveTo>
                        <a:cubicBezTo>
                          <a:pt x="41" y="9660"/>
                          <a:pt x="9645" y="49"/>
                          <a:pt x="21510" y="0"/>
                        </a:cubicBezTo>
                        <a:lnTo>
                          <a:pt x="21600" y="21600"/>
                        </a:lnTo>
                        <a:lnTo>
                          <a:pt x="0" y="21525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Arc 19">
                    <a:extLst>
                      <a:ext uri="{FF2B5EF4-FFF2-40B4-BE49-F238E27FC236}">
                        <a16:creationId xmlns:a16="http://schemas.microsoft.com/office/drawing/2014/main" id="{19BA6730-99DA-48BD-84E8-8DC742D5F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969"/>
                    <a:ext cx="400" cy="5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525"/>
                        </a:moveTo>
                        <a:cubicBezTo>
                          <a:pt x="41" y="9646"/>
                          <a:pt x="9667" y="29"/>
                          <a:pt x="21546" y="0"/>
                        </a:cubicBezTo>
                      </a:path>
                      <a:path w="21600" h="21600" stroke="0" extrusionOk="0">
                        <a:moveTo>
                          <a:pt x="0" y="21525"/>
                        </a:moveTo>
                        <a:cubicBezTo>
                          <a:pt x="41" y="9646"/>
                          <a:pt x="9667" y="29"/>
                          <a:pt x="21546" y="0"/>
                        </a:cubicBezTo>
                        <a:lnTo>
                          <a:pt x="21600" y="21600"/>
                        </a:lnTo>
                        <a:lnTo>
                          <a:pt x="0" y="21525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8" name="Oval 20">
                  <a:extLst>
                    <a:ext uri="{FF2B5EF4-FFF2-40B4-BE49-F238E27FC236}">
                      <a16:creationId xmlns:a16="http://schemas.microsoft.com/office/drawing/2014/main" id="{C396A48B-7256-4F53-8DA7-2D4F5279D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1034"/>
                  <a:ext cx="473" cy="87"/>
                </a:xfrm>
                <a:prstGeom prst="ellipse">
                  <a:avLst/>
                </a:prstGeom>
                <a:noFill/>
                <a:ln w="12700">
                  <a:solidFill>
                    <a:srgbClr val="993366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29" name="Oval 21">
                  <a:extLst>
                    <a:ext uri="{FF2B5EF4-FFF2-40B4-BE49-F238E27FC236}">
                      <a16:creationId xmlns:a16="http://schemas.microsoft.com/office/drawing/2014/main" id="{56FC8212-C21E-4895-AFD5-A37A05D56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1020"/>
                  <a:ext cx="706" cy="125"/>
                </a:xfrm>
                <a:prstGeom prst="ellipse">
                  <a:avLst/>
                </a:prstGeom>
                <a:noFill/>
                <a:ln w="12700">
                  <a:solidFill>
                    <a:srgbClr val="993366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30" name="Oval 22">
                  <a:extLst>
                    <a:ext uri="{FF2B5EF4-FFF2-40B4-BE49-F238E27FC236}">
                      <a16:creationId xmlns:a16="http://schemas.microsoft.com/office/drawing/2014/main" id="{60576FD6-75DE-452A-9B3C-DF46B73E3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1" y="999"/>
                  <a:ext cx="937" cy="165"/>
                </a:xfrm>
                <a:prstGeom prst="ellipse">
                  <a:avLst/>
                </a:prstGeom>
                <a:noFill/>
                <a:ln w="12700">
                  <a:solidFill>
                    <a:srgbClr val="993366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31" name="Oval 23">
                  <a:extLst>
                    <a:ext uri="{FF2B5EF4-FFF2-40B4-BE49-F238E27FC236}">
                      <a16:creationId xmlns:a16="http://schemas.microsoft.com/office/drawing/2014/main" id="{D2F46D68-3BFA-4044-898F-897B31281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" y="1610"/>
                  <a:ext cx="76" cy="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32" name="Oval 24">
                  <a:extLst>
                    <a:ext uri="{FF2B5EF4-FFF2-40B4-BE49-F238E27FC236}">
                      <a16:creationId xmlns:a16="http://schemas.microsoft.com/office/drawing/2014/main" id="{18CDDA1C-4D15-4186-A57C-653917F840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0" y="2142"/>
                  <a:ext cx="76" cy="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33" name="Line 25">
                  <a:extLst>
                    <a:ext uri="{FF2B5EF4-FFF2-40B4-BE49-F238E27FC236}">
                      <a16:creationId xmlns:a16="http://schemas.microsoft.com/office/drawing/2014/main" id="{849051EC-B490-435D-A0E4-76B23F07B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38" y="1728"/>
                  <a:ext cx="0" cy="3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Line 26">
                  <a:extLst>
                    <a:ext uri="{FF2B5EF4-FFF2-40B4-BE49-F238E27FC236}">
                      <a16:creationId xmlns:a16="http://schemas.microsoft.com/office/drawing/2014/main" id="{7D90B8AA-EF36-479C-B6F1-8FD95FBDC8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87" y="1651"/>
                  <a:ext cx="130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" name="Line 27">
                  <a:extLst>
                    <a:ext uri="{FF2B5EF4-FFF2-40B4-BE49-F238E27FC236}">
                      <a16:creationId xmlns:a16="http://schemas.microsoft.com/office/drawing/2014/main" id="{0DD33184-41C4-4A31-BDE4-3CD1571A90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2181"/>
                  <a:ext cx="1281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" name="Rectangle 28">
                  <a:extLst>
                    <a:ext uri="{FF2B5EF4-FFF2-40B4-BE49-F238E27FC236}">
                      <a16:creationId xmlns:a16="http://schemas.microsoft.com/office/drawing/2014/main" id="{1AFA87B6-DB2B-4C29-8595-8D5AF6A14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8" y="589"/>
                  <a:ext cx="804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r>
                    <a:rPr lang="en-US" altLang="zh-CN" sz="1100" b="1" dirty="0">
                      <a:solidFill>
                        <a:schemeClr val="tx2"/>
                      </a:solidFill>
                      <a:ea typeface="PMingLiU" pitchFamily="18" charset="-120"/>
                    </a:rPr>
                    <a:t>wafer</a:t>
                  </a:r>
                </a:p>
              </p:txBody>
            </p:sp>
            <p:sp>
              <p:nvSpPr>
                <p:cNvPr id="37" name="Line 33">
                  <a:extLst>
                    <a:ext uri="{FF2B5EF4-FFF2-40B4-BE49-F238E27FC236}">
                      <a16:creationId xmlns:a16="http://schemas.microsoft.com/office/drawing/2014/main" id="{925D4D70-C02D-4E2D-B891-CEA196FB98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47" y="1121"/>
                  <a:ext cx="841" cy="41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DEFE151A-B637-4D00-9DA5-C4752EA0C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5" y="1431"/>
                  <a:ext cx="885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r>
                    <a:rPr lang="zh-CN" altLang="en-US" sz="1100" b="1" dirty="0">
                      <a:solidFill>
                        <a:srgbClr val="CC0099"/>
                      </a:solidFill>
                      <a:ea typeface="PMingLiU" pitchFamily="18" charset="-120"/>
                    </a:rPr>
                    <a:t>涡电流</a:t>
                  </a:r>
                  <a:endParaRPr lang="en-US" altLang="zh-CN" sz="1100" b="1" dirty="0">
                    <a:solidFill>
                      <a:srgbClr val="CC0099"/>
                    </a:solidFill>
                    <a:ea typeface="PMingLiU" pitchFamily="18" charset="-120"/>
                  </a:endParaRPr>
                </a:p>
              </p:txBody>
            </p:sp>
            <p:sp>
              <p:nvSpPr>
                <p:cNvPr id="39" name="Line 37">
                  <a:extLst>
                    <a:ext uri="{FF2B5EF4-FFF2-40B4-BE49-F238E27FC236}">
                      <a16:creationId xmlns:a16="http://schemas.microsoft.com/office/drawing/2014/main" id="{1DC8EF0F-983F-4375-953A-2FA2150CE4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909"/>
                  <a:ext cx="315" cy="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" name="Line 38">
                  <a:extLst>
                    <a:ext uri="{FF2B5EF4-FFF2-40B4-BE49-F238E27FC236}">
                      <a16:creationId xmlns:a16="http://schemas.microsoft.com/office/drawing/2014/main" id="{F907B505-B3AA-4B4B-81B1-273C50D1A4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14" y="1231"/>
                  <a:ext cx="31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" name="Line 39">
                  <a:extLst>
                    <a:ext uri="{FF2B5EF4-FFF2-40B4-BE49-F238E27FC236}">
                      <a16:creationId xmlns:a16="http://schemas.microsoft.com/office/drawing/2014/main" id="{ADF97962-BA30-4214-940E-371FCBB86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65" y="926"/>
                  <a:ext cx="0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stealth" w="med" len="lg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" name="Rectangle 40">
                  <a:extLst>
                    <a:ext uri="{FF2B5EF4-FFF2-40B4-BE49-F238E27FC236}">
                      <a16:creationId xmlns:a16="http://schemas.microsoft.com/office/drawing/2014/main" id="{4DA71B45-B88C-49C3-AAA8-ED0B7B137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5" y="920"/>
                  <a:ext cx="419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r>
                    <a:rPr lang="en-US" altLang="zh-CN" sz="1100" b="1">
                      <a:solidFill>
                        <a:schemeClr val="tx2"/>
                      </a:solidFill>
                      <a:ea typeface="PMingLiU" pitchFamily="18" charset="-120"/>
                    </a:rPr>
                    <a:t>D</a:t>
                  </a:r>
                </a:p>
              </p:txBody>
            </p:sp>
            <p:sp>
              <p:nvSpPr>
                <p:cNvPr id="43" name="Oval 41">
                  <a:extLst>
                    <a:ext uri="{FF2B5EF4-FFF2-40B4-BE49-F238E27FC236}">
                      <a16:creationId xmlns:a16="http://schemas.microsoft.com/office/drawing/2014/main" id="{4A15737E-037D-4ECA-9F10-B7A36B5D6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0" y="1610"/>
                  <a:ext cx="76" cy="76"/>
                </a:xfrm>
                <a:prstGeom prst="ellipse">
                  <a:avLst/>
                </a:prstGeom>
                <a:solidFill>
                  <a:schemeClr val="tx2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44" name="Oval 42">
                  <a:extLst>
                    <a:ext uri="{FF2B5EF4-FFF2-40B4-BE49-F238E27FC236}">
                      <a16:creationId xmlns:a16="http://schemas.microsoft.com/office/drawing/2014/main" id="{AEDA9E6A-5148-45F8-B529-EFC243E27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1" y="2135"/>
                  <a:ext cx="76" cy="76"/>
                </a:xfrm>
                <a:prstGeom prst="ellipse">
                  <a:avLst/>
                </a:prstGeom>
                <a:solidFill>
                  <a:schemeClr val="tx2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45" name="Rectangle 43">
                  <a:extLst>
                    <a:ext uri="{FF2B5EF4-FFF2-40B4-BE49-F238E27FC236}">
                      <a16:creationId xmlns:a16="http://schemas.microsoft.com/office/drawing/2014/main" id="{F7F3482E-1ECF-4E94-BF0F-F9CEF51BD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6" y="2541"/>
                  <a:ext cx="732" cy="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r>
                    <a:rPr lang="en-US" altLang="zh-CN" sz="1100" b="1">
                      <a:solidFill>
                        <a:schemeClr val="tx2"/>
                      </a:solidFill>
                      <a:ea typeface="PMingLiU" pitchFamily="18" charset="-120"/>
                    </a:rPr>
                    <a:t>U</a:t>
                  </a:r>
                  <a:r>
                    <a:rPr lang="en-US" altLang="zh-CN" sz="1100" b="1" baseline="-25000">
                      <a:solidFill>
                        <a:schemeClr val="tx2"/>
                      </a:solidFill>
                      <a:ea typeface="PMingLiU" pitchFamily="18" charset="-120"/>
                    </a:rPr>
                    <a:t>drive</a:t>
                  </a:r>
                </a:p>
              </p:txBody>
            </p:sp>
            <p:sp>
              <p:nvSpPr>
                <p:cNvPr id="46" name="Oval 44">
                  <a:extLst>
                    <a:ext uri="{FF2B5EF4-FFF2-40B4-BE49-F238E27FC236}">
                      <a16:creationId xmlns:a16="http://schemas.microsoft.com/office/drawing/2014/main" id="{2FEAC465-D964-4E48-8981-34D11315F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2" y="2354"/>
                  <a:ext cx="76" cy="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47" name="Oval 45">
                  <a:extLst>
                    <a:ext uri="{FF2B5EF4-FFF2-40B4-BE49-F238E27FC236}">
                      <a16:creationId xmlns:a16="http://schemas.microsoft.com/office/drawing/2014/main" id="{4A86937F-4DD5-40AF-97CC-E3A8C19DE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" y="2886"/>
                  <a:ext cx="76" cy="7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48" name="Line 46">
                  <a:extLst>
                    <a:ext uri="{FF2B5EF4-FFF2-40B4-BE49-F238E27FC236}">
                      <a16:creationId xmlns:a16="http://schemas.microsoft.com/office/drawing/2014/main" id="{D024A6B5-E40A-4987-B544-A4EBB6A2B0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44" y="2472"/>
                  <a:ext cx="0" cy="3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Line 47">
                  <a:extLst>
                    <a:ext uri="{FF2B5EF4-FFF2-40B4-BE49-F238E27FC236}">
                      <a16:creationId xmlns:a16="http://schemas.microsoft.com/office/drawing/2014/main" id="{94E8965F-0E89-4322-8360-527DEF978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93" y="2395"/>
                  <a:ext cx="130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Line 48">
                  <a:extLst>
                    <a:ext uri="{FF2B5EF4-FFF2-40B4-BE49-F238E27FC236}">
                      <a16:creationId xmlns:a16="http://schemas.microsoft.com/office/drawing/2014/main" id="{CA9585E1-39C5-4224-B0B3-860717FF5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9" y="2925"/>
                  <a:ext cx="1281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" name="Oval 49">
                  <a:extLst>
                    <a:ext uri="{FF2B5EF4-FFF2-40B4-BE49-F238E27FC236}">
                      <a16:creationId xmlns:a16="http://schemas.microsoft.com/office/drawing/2014/main" id="{4EE1354D-C54D-454B-A8E7-64E140082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2354"/>
                  <a:ext cx="76" cy="76"/>
                </a:xfrm>
                <a:prstGeom prst="ellipse">
                  <a:avLst/>
                </a:prstGeom>
                <a:solidFill>
                  <a:schemeClr val="tx2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52" name="Oval 50">
                  <a:extLst>
                    <a:ext uri="{FF2B5EF4-FFF2-40B4-BE49-F238E27FC236}">
                      <a16:creationId xmlns:a16="http://schemas.microsoft.com/office/drawing/2014/main" id="{F9F8B247-D9A9-4C8C-BCF1-B5C972D8B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7" y="2879"/>
                  <a:ext cx="76" cy="76"/>
                </a:xfrm>
                <a:prstGeom prst="ellipse">
                  <a:avLst/>
                </a:prstGeom>
                <a:solidFill>
                  <a:schemeClr val="tx2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100" b="1"/>
                </a:p>
              </p:txBody>
            </p:sp>
            <p:sp>
              <p:nvSpPr>
                <p:cNvPr id="53" name="Line 51">
                  <a:extLst>
                    <a:ext uri="{FF2B5EF4-FFF2-40B4-BE49-F238E27FC236}">
                      <a16:creationId xmlns:a16="http://schemas.microsoft.com/office/drawing/2014/main" id="{96EB879F-E188-4692-8138-A8C95CB2DC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05" y="1982"/>
                  <a:ext cx="454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Rectangle 52">
                  <a:extLst>
                    <a:ext uri="{FF2B5EF4-FFF2-40B4-BE49-F238E27FC236}">
                      <a16:creationId xmlns:a16="http://schemas.microsoft.com/office/drawing/2014/main" id="{C5F3B9D6-CD60-4F19-9C18-BC45C3C27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3" y="2190"/>
                  <a:ext cx="1090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r>
                    <a:rPr lang="zh-CN" altLang="en-US" sz="1100" b="1" dirty="0">
                      <a:solidFill>
                        <a:schemeClr val="tx2"/>
                      </a:solidFill>
                      <a:ea typeface="PMingLiU" pitchFamily="18" charset="-120"/>
                    </a:rPr>
                    <a:t>电传感器</a:t>
                  </a:r>
                  <a:endParaRPr lang="en-US" altLang="zh-CN" sz="1100" b="1" dirty="0">
                    <a:solidFill>
                      <a:schemeClr val="tx2"/>
                    </a:solidFill>
                    <a:ea typeface="PMingLiU" pitchFamily="18" charset="-120"/>
                  </a:endParaRPr>
                </a:p>
              </p:txBody>
            </p:sp>
          </p:grpSp>
          <p:pic>
            <p:nvPicPr>
              <p:cNvPr id="19" name="Picture 58">
                <a:extLst>
                  <a:ext uri="{FF2B5EF4-FFF2-40B4-BE49-F238E27FC236}">
                    <a16:creationId xmlns:a16="http://schemas.microsoft.com/office/drawing/2014/main" id="{B0F5D75F-4BA3-4963-A89A-99468FCC7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0999" y="1582507"/>
                <a:ext cx="3511395" cy="18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6">
                <a:extLst>
                  <a:ext uri="{FF2B5EF4-FFF2-40B4-BE49-F238E27FC236}">
                    <a16:creationId xmlns:a16="http://schemas.microsoft.com/office/drawing/2014/main" id="{C5BB2F92-8412-487A-9181-9B0151560527}"/>
                  </a:ext>
                </a:extLst>
              </p:cNvPr>
              <p:cNvSpPr txBox="1"/>
              <p:nvPr/>
            </p:nvSpPr>
            <p:spPr>
              <a:xfrm>
                <a:off x="945678" y="1268760"/>
                <a:ext cx="1654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涡流感应原理图</a:t>
                </a:r>
              </a:p>
            </p:txBody>
          </p:sp>
          <p:sp>
            <p:nvSpPr>
              <p:cNvPr id="21" name="TextBox 63">
                <a:extLst>
                  <a:ext uri="{FF2B5EF4-FFF2-40B4-BE49-F238E27FC236}">
                    <a16:creationId xmlns:a16="http://schemas.microsoft.com/office/drawing/2014/main" id="{86D95299-0E3E-4E17-80F2-5BE01C436A45}"/>
                  </a:ext>
                </a:extLst>
              </p:cNvPr>
              <p:cNvSpPr txBox="1"/>
              <p:nvPr/>
            </p:nvSpPr>
            <p:spPr>
              <a:xfrm>
                <a:off x="4315290" y="1275758"/>
                <a:ext cx="2344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机台侧转换后的数据</a:t>
                </a: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5C50FCD2-9F36-404C-92E0-A8C0A8A74A58}"/>
                  </a:ext>
                </a:extLst>
              </p:cNvPr>
              <p:cNvSpPr txBox="1"/>
              <p:nvPr/>
            </p:nvSpPr>
            <p:spPr>
              <a:xfrm>
                <a:off x="7452320" y="1728023"/>
                <a:ext cx="12961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特点：</a:t>
                </a:r>
                <a:endParaRPr lang="en-US" altLang="zh-CN" sz="1200" dirty="0"/>
              </a:p>
              <a:p>
                <a:r>
                  <a:rPr lang="en-US" altLang="zh-CN" sz="1200" dirty="0"/>
                  <a:t>1 .</a:t>
                </a:r>
                <a:r>
                  <a:rPr lang="zh-CN" altLang="en-US" sz="1200" dirty="0"/>
                  <a:t>实时测量金属膜的厚度</a:t>
                </a:r>
                <a:endParaRPr lang="en-US" altLang="zh-CN" sz="1200" dirty="0"/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2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.</a:t>
                </a:r>
                <a:r>
                  <a:rPr lang="zh-CN" altLang="en-US" sz="1200" dirty="0"/>
                  <a:t>能够反映硅片各点的厚度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9EDFA-27BF-4ABE-8024-C567500FB940}"/>
                </a:ext>
              </a:extLst>
            </p:cNvPr>
            <p:cNvSpPr/>
            <p:nvPr/>
          </p:nvSpPr>
          <p:spPr>
            <a:xfrm>
              <a:off x="186053" y="693490"/>
              <a:ext cx="8959535" cy="502268"/>
            </a:xfrm>
            <a:prstGeom prst="rect">
              <a:avLst/>
            </a:prstGeom>
          </p:spPr>
          <p:txBody>
            <a:bodyPr wrap="square" lIns="91449" tIns="45725" rIns="91449" bIns="45725">
              <a:spAutoFit/>
            </a:bodyPr>
            <a:lstStyle/>
            <a:p>
              <a:r>
                <a:rPr lang="zh-CN" altLang="en-US" dirty="0"/>
                <a:t>电流传感器侦测功能应用</a:t>
              </a:r>
              <a:r>
                <a:rPr lang="en-US" altLang="zh-CN" dirty="0"/>
                <a:t>——</a:t>
              </a:r>
              <a:r>
                <a:rPr lang="zh-CN" altLang="en-US" dirty="0"/>
                <a:t>铜</a:t>
              </a:r>
              <a:r>
                <a:rPr lang="en-US" altLang="zh-CN" dirty="0"/>
                <a:t>CMP </a:t>
              </a:r>
              <a:r>
                <a:rPr lang="zh-CN" altLang="en-US" dirty="0"/>
                <a:t>研磨盘</a:t>
              </a:r>
              <a:r>
                <a:rPr lang="en-US" altLang="zh-CN" dirty="0"/>
                <a:t>1 RTPC(</a:t>
              </a:r>
              <a:r>
                <a:rPr lang="zh-CN" altLang="en-US" dirty="0"/>
                <a:t>实时硅片研磨轮廓监控）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9407F01-57FF-4044-9B6F-4A3D60C99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35" y="3901200"/>
              <a:ext cx="3648463" cy="59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491A61FA-ED22-4E95-ACC7-D7ADD9B16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61" y="5446486"/>
              <a:ext cx="3620457" cy="295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2">
              <a:extLst>
                <a:ext uri="{FF2B5EF4-FFF2-40B4-BE49-F238E27FC236}">
                  <a16:creationId xmlns:a16="http://schemas.microsoft.com/office/drawing/2014/main" id="{EB224D6C-8A5E-41B7-865D-FE02B7DF1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330" y="5312563"/>
              <a:ext cx="2165859" cy="1166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下箭头 25">
              <a:extLst>
                <a:ext uri="{FF2B5EF4-FFF2-40B4-BE49-F238E27FC236}">
                  <a16:creationId xmlns:a16="http://schemas.microsoft.com/office/drawing/2014/main" id="{A39439D1-F887-4DDC-848D-FC5997D4347C}"/>
                </a:ext>
              </a:extLst>
            </p:cNvPr>
            <p:cNvSpPr/>
            <p:nvPr/>
          </p:nvSpPr>
          <p:spPr>
            <a:xfrm>
              <a:off x="2013827" y="4448267"/>
              <a:ext cx="95999" cy="86429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2048">
              <a:extLst>
                <a:ext uri="{FF2B5EF4-FFF2-40B4-BE49-F238E27FC236}">
                  <a16:creationId xmlns:a16="http://schemas.microsoft.com/office/drawing/2014/main" id="{9FC580D1-7368-4644-80A5-7F18E8FEE1EB}"/>
                </a:ext>
              </a:extLst>
            </p:cNvPr>
            <p:cNvSpPr/>
            <p:nvPr/>
          </p:nvSpPr>
          <p:spPr>
            <a:xfrm>
              <a:off x="4183662" y="4196544"/>
              <a:ext cx="1656472" cy="12586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83BE64C-0CA2-4FF8-8965-FD145352D691}"/>
                </a:ext>
              </a:extLst>
            </p:cNvPr>
            <p:cNvSpPr/>
            <p:nvPr/>
          </p:nvSpPr>
          <p:spPr>
            <a:xfrm>
              <a:off x="3996060" y="3882279"/>
              <a:ext cx="2031678" cy="277063"/>
            </a:xfrm>
            <a:prstGeom prst="rect">
              <a:avLst/>
            </a:prstGeom>
          </p:spPr>
          <p:txBody>
            <a:bodyPr wrap="none" lIns="91449" tIns="45725" rIns="91449" bIns="45725">
              <a:spAutoFit/>
            </a:bodyPr>
            <a:lstStyle/>
            <a:p>
              <a:r>
                <a:rPr lang="zh-CN" altLang="en-US" sz="1200" dirty="0"/>
                <a:t>机台实时量测硅片膜的厚度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060E03-3530-4334-847A-46DBA27AEF32}"/>
                </a:ext>
              </a:extLst>
            </p:cNvPr>
            <p:cNvSpPr/>
            <p:nvPr/>
          </p:nvSpPr>
          <p:spPr>
            <a:xfrm>
              <a:off x="6376313" y="3964131"/>
              <a:ext cx="756623" cy="5906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r>
                <a:rPr lang="en-US" altLang="zh-CN" dirty="0"/>
                <a:t>RTPC  </a:t>
              </a:r>
              <a:endParaRPr lang="zh-CN" altLang="en-US" dirty="0"/>
            </a:p>
          </p:txBody>
        </p:sp>
        <p:sp>
          <p:nvSpPr>
            <p:cNvPr id="13" name="下箭头 77">
              <a:extLst>
                <a:ext uri="{FF2B5EF4-FFF2-40B4-BE49-F238E27FC236}">
                  <a16:creationId xmlns:a16="http://schemas.microsoft.com/office/drawing/2014/main" id="{3E46FAFE-30FB-4458-8589-7EC1605D58F0}"/>
                </a:ext>
              </a:extLst>
            </p:cNvPr>
            <p:cNvSpPr/>
            <p:nvPr/>
          </p:nvSpPr>
          <p:spPr>
            <a:xfrm>
              <a:off x="6741886" y="4642136"/>
              <a:ext cx="99803" cy="6704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552B48A-8281-41DB-AE4E-3BBBFAE9E7F9}"/>
                </a:ext>
              </a:extLst>
            </p:cNvPr>
            <p:cNvSpPr/>
            <p:nvPr/>
          </p:nvSpPr>
          <p:spPr>
            <a:xfrm>
              <a:off x="6873761" y="4741883"/>
              <a:ext cx="2055389" cy="277009"/>
            </a:xfrm>
            <a:prstGeom prst="rect">
              <a:avLst/>
            </a:prstGeom>
          </p:spPr>
          <p:txBody>
            <a:bodyPr wrap="none" lIns="91449" tIns="45725" rIns="91449" bIns="45725">
              <a:spAutoFit/>
            </a:bodyPr>
            <a:lstStyle/>
            <a:p>
              <a:r>
                <a:rPr lang="zh-CN" altLang="en-US" sz="1200" dirty="0"/>
                <a:t>改变研磨头每个</a:t>
              </a:r>
              <a:r>
                <a:rPr lang="en-US" altLang="zh-CN" sz="1200" dirty="0"/>
                <a:t>zone</a:t>
              </a:r>
              <a:r>
                <a:rPr lang="zh-CN" altLang="en-US" sz="1200" dirty="0"/>
                <a:t>的压力</a:t>
              </a:r>
            </a:p>
          </p:txBody>
        </p:sp>
        <p:sp>
          <p:nvSpPr>
            <p:cNvPr id="15" name="右箭头 80">
              <a:extLst>
                <a:ext uri="{FF2B5EF4-FFF2-40B4-BE49-F238E27FC236}">
                  <a16:creationId xmlns:a16="http://schemas.microsoft.com/office/drawing/2014/main" id="{AADFD3B7-4477-45D2-B6BB-D05C900E12B4}"/>
                </a:ext>
              </a:extLst>
            </p:cNvPr>
            <p:cNvSpPr/>
            <p:nvPr/>
          </p:nvSpPr>
          <p:spPr>
            <a:xfrm flipH="1">
              <a:off x="4218966" y="5446485"/>
              <a:ext cx="1581370" cy="1518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5F7709-5CA9-47CB-BFE4-A31EAE7DA2F9}"/>
                </a:ext>
              </a:extLst>
            </p:cNvPr>
            <p:cNvSpPr/>
            <p:nvPr/>
          </p:nvSpPr>
          <p:spPr>
            <a:xfrm>
              <a:off x="4183662" y="5132675"/>
              <a:ext cx="1416018" cy="277063"/>
            </a:xfrm>
            <a:prstGeom prst="rect">
              <a:avLst/>
            </a:prstGeom>
          </p:spPr>
          <p:txBody>
            <a:bodyPr wrap="none" lIns="91449" tIns="45725" rIns="91449" bIns="45725">
              <a:spAutoFit/>
            </a:bodyPr>
            <a:lstStyle/>
            <a:p>
              <a:r>
                <a:rPr lang="zh-CN" altLang="en-US" sz="1200" dirty="0"/>
                <a:t>研磨出均匀的厚度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57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FBA442-E038-4930-B9FF-65CFE1BADB2A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研磨台及研磨台内集成模块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1366A11-82D3-4C26-BE0B-3521B2B024B1}"/>
              </a:ext>
            </a:extLst>
          </p:cNvPr>
          <p:cNvGrpSpPr/>
          <p:nvPr/>
        </p:nvGrpSpPr>
        <p:grpSpPr>
          <a:xfrm>
            <a:off x="107522" y="836907"/>
            <a:ext cx="8928973" cy="3967092"/>
            <a:chOff x="107523" y="836906"/>
            <a:chExt cx="8858522" cy="459083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08C151D-5E7A-4631-BF6D-44201DA8FF72}"/>
                </a:ext>
              </a:extLst>
            </p:cNvPr>
            <p:cNvSpPr/>
            <p:nvPr/>
          </p:nvSpPr>
          <p:spPr>
            <a:xfrm>
              <a:off x="107523" y="836906"/>
              <a:ext cx="4717330" cy="747964"/>
            </a:xfrm>
            <a:prstGeom prst="rect">
              <a:avLst/>
            </a:prstGeom>
          </p:spPr>
          <p:txBody>
            <a:bodyPr wrap="none" lIns="91449" tIns="45725" rIns="91449" bIns="45725">
              <a:spAutoFit/>
            </a:bodyPr>
            <a:lstStyle/>
            <a:p>
              <a:r>
                <a:rPr lang="zh-CN" altLang="en-US" dirty="0"/>
                <a:t>产品有</a:t>
              </a:r>
              <a:r>
                <a:rPr lang="en-US" altLang="zh-CN" dirty="0"/>
                <a:t>RTPC </a:t>
              </a:r>
              <a:r>
                <a:rPr lang="zh-CN" altLang="en-US" dirty="0"/>
                <a:t>与没有</a:t>
              </a:r>
              <a:r>
                <a:rPr lang="en-US" altLang="zh-CN" dirty="0"/>
                <a:t>RTPC</a:t>
              </a:r>
              <a:r>
                <a:rPr lang="zh-CN" altLang="en-US" dirty="0"/>
                <a:t>的压力曲线图对比：</a:t>
              </a:r>
              <a:endParaRPr lang="en-US" altLang="zh-CN" dirty="0"/>
            </a:p>
            <a:p>
              <a:endParaRPr lang="zh-CN" altLang="en-US" dirty="0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3B04372-72B1-41BA-9AA6-316FCDFD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3" y="1269054"/>
              <a:ext cx="4393251" cy="2916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42678D16-C7DD-4398-B9D1-63111F5C1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815" y="1269053"/>
              <a:ext cx="4321230" cy="291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0122C5C-284A-4B7D-A42A-4BA08D344A46}"/>
                </a:ext>
              </a:extLst>
            </p:cNvPr>
            <p:cNvSpPr/>
            <p:nvPr/>
          </p:nvSpPr>
          <p:spPr>
            <a:xfrm>
              <a:off x="972393" y="4365898"/>
              <a:ext cx="2475975" cy="1061839"/>
            </a:xfrm>
            <a:prstGeom prst="rect">
              <a:avLst/>
            </a:prstGeom>
          </p:spPr>
          <p:txBody>
            <a:bodyPr wrap="square" lIns="91449" tIns="45725" rIns="91449" bIns="45725">
              <a:spAutoFit/>
            </a:bodyPr>
            <a:lstStyle/>
            <a:p>
              <a:r>
                <a:rPr lang="zh-CN" altLang="en-US" dirty="0"/>
                <a:t>有</a:t>
              </a:r>
              <a:r>
                <a:rPr lang="en-US" altLang="zh-CN" dirty="0"/>
                <a:t>RTPC</a:t>
              </a:r>
              <a:r>
                <a:rPr lang="zh-CN" altLang="en-US" dirty="0"/>
                <a:t>的研磨头压力曲线是实时变化的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3F353E-B012-479E-B6F0-7539A1366D8F}"/>
                </a:ext>
              </a:extLst>
            </p:cNvPr>
            <p:cNvSpPr/>
            <p:nvPr/>
          </p:nvSpPr>
          <p:spPr>
            <a:xfrm>
              <a:off x="5769227" y="4365898"/>
              <a:ext cx="2475975" cy="1061839"/>
            </a:xfrm>
            <a:prstGeom prst="rect">
              <a:avLst/>
            </a:prstGeom>
          </p:spPr>
          <p:txBody>
            <a:bodyPr wrap="square" lIns="91449" tIns="45725" rIns="91449" bIns="45725">
              <a:spAutoFit/>
            </a:bodyPr>
            <a:lstStyle/>
            <a:p>
              <a:r>
                <a:rPr lang="zh-CN" altLang="en-US" dirty="0"/>
                <a:t>没有</a:t>
              </a:r>
              <a:r>
                <a:rPr lang="en-US" altLang="zh-CN" dirty="0"/>
                <a:t>RTPC</a:t>
              </a:r>
              <a:r>
                <a:rPr lang="zh-CN" altLang="en-US" dirty="0"/>
                <a:t>的研磨头压力曲线是不变化的</a:t>
              </a:r>
            </a:p>
          </p:txBody>
        </p:sp>
      </p:grpSp>
      <p:sp>
        <p:nvSpPr>
          <p:cNvPr id="9" name="动作按钮: 第一张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13A16BB-3382-4A4E-813F-2DCC2DCF0FF1}"/>
              </a:ext>
            </a:extLst>
          </p:cNvPr>
          <p:cNvSpPr/>
          <p:nvPr/>
        </p:nvSpPr>
        <p:spPr>
          <a:xfrm>
            <a:off x="8237562" y="4505254"/>
            <a:ext cx="490273" cy="3383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225F94-7DC3-4286-942C-9D60731851A7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研磨液供给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6968991-AA4D-43A0-8339-E696E4223C63}"/>
              </a:ext>
            </a:extLst>
          </p:cNvPr>
          <p:cNvGrpSpPr/>
          <p:nvPr/>
        </p:nvGrpSpPr>
        <p:grpSpPr>
          <a:xfrm>
            <a:off x="205761" y="843558"/>
            <a:ext cx="7899280" cy="4012536"/>
            <a:chOff x="160003" y="935478"/>
            <a:chExt cx="7857105" cy="537530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AE870A5-6C99-4426-8B1C-E904B6EC23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r="24884"/>
            <a:stretch/>
          </p:blipFill>
          <p:spPr bwMode="auto">
            <a:xfrm>
              <a:off x="4547212" y="3403023"/>
              <a:ext cx="3469896" cy="2907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AFF0E2-1C2C-4350-A808-2B0F48616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03" y="935478"/>
              <a:ext cx="2934209" cy="2467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137">
              <a:extLst>
                <a:ext uri="{FF2B5EF4-FFF2-40B4-BE49-F238E27FC236}">
                  <a16:creationId xmlns:a16="http://schemas.microsoft.com/office/drawing/2014/main" id="{B211B542-67D4-4D53-9157-5C73359EDB24}"/>
                </a:ext>
              </a:extLst>
            </p:cNvPr>
            <p:cNvSpPr txBox="1"/>
            <p:nvPr/>
          </p:nvSpPr>
          <p:spPr>
            <a:xfrm>
              <a:off x="183578" y="3770086"/>
              <a:ext cx="4173192" cy="2031335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研磨液供应手臂：</a:t>
              </a:r>
              <a:endParaRPr lang="en-US" altLang="zh-CN" dirty="0"/>
            </a:p>
            <a:p>
              <a:r>
                <a:rPr lang="en-US" altLang="zh-CN" dirty="0"/>
                <a:t>1</a:t>
              </a:r>
              <a:r>
                <a:rPr lang="zh-CN" altLang="en-US" dirty="0"/>
                <a:t>：</a:t>
              </a:r>
              <a:r>
                <a:rPr lang="en-US" altLang="zh-CN" dirty="0"/>
                <a:t>local supply </a:t>
              </a:r>
              <a:r>
                <a:rPr lang="zh-CN" altLang="en-US" dirty="0"/>
                <a:t>供应的研磨液经由研磨液供应手臂，供应到研磨垫上。 </a:t>
              </a:r>
              <a:endParaRPr lang="en-US" altLang="zh-CN" dirty="0"/>
            </a:p>
            <a:p>
              <a:r>
                <a:rPr lang="en-US" altLang="zh-CN" dirty="0"/>
                <a:t>2</a:t>
              </a:r>
              <a:r>
                <a:rPr lang="zh-CN" altLang="en-US" dirty="0"/>
                <a:t>：提供高压超纯水，清洗研磨过程中的副产物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E88F7AE7-3508-445E-8BDF-FC16B98F2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956" y="935478"/>
              <a:ext cx="3486755" cy="2334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动作按钮: 第一张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D93ED66-CCA7-41C5-877F-235A8975DD2C}"/>
              </a:ext>
            </a:extLst>
          </p:cNvPr>
          <p:cNvSpPr/>
          <p:nvPr/>
        </p:nvSpPr>
        <p:spPr>
          <a:xfrm>
            <a:off x="8237562" y="4505254"/>
            <a:ext cx="490273" cy="3383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1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B33E29-EF62-4F3C-AAB0-282573693AA1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研磨垫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929617-4043-4326-B45B-CF686CA0D1B2}"/>
              </a:ext>
            </a:extLst>
          </p:cNvPr>
          <p:cNvGrpSpPr/>
          <p:nvPr/>
        </p:nvGrpSpPr>
        <p:grpSpPr>
          <a:xfrm>
            <a:off x="179512" y="771550"/>
            <a:ext cx="8640929" cy="3565156"/>
            <a:chOff x="179543" y="993087"/>
            <a:chExt cx="8762935" cy="490514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51DEA9B-FB13-4FE8-9EAD-0949805E0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69" y="3973734"/>
              <a:ext cx="2629357" cy="1924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C42DDAB8-47D6-4DD9-B56D-FBDE5346F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43" y="993087"/>
              <a:ext cx="8762935" cy="4525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41F53523-1CB0-4518-AE8A-47AB68987D8D}"/>
                </a:ext>
              </a:extLst>
            </p:cNvPr>
            <p:cNvSpPr txBox="1"/>
            <p:nvPr/>
          </p:nvSpPr>
          <p:spPr>
            <a:xfrm>
              <a:off x="3492487" y="4336169"/>
              <a:ext cx="2880820" cy="1061839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研磨垫表面为发泡聚氨酯材质为研磨液提供载体，对硅片进行研磨。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5D75E719-CB0F-478C-9F4C-BA8BB91C3B3F}"/>
                </a:ext>
              </a:extLst>
            </p:cNvPr>
            <p:cNvCxnSpPr/>
            <p:nvPr/>
          </p:nvCxnSpPr>
          <p:spPr>
            <a:xfrm flipH="1" flipV="1">
              <a:off x="5004917" y="3111749"/>
              <a:ext cx="1512431" cy="10803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动作按钮: 第一张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715FF7E-4FE1-455A-9C16-580FCA54329E}"/>
              </a:ext>
            </a:extLst>
          </p:cNvPr>
          <p:cNvSpPr/>
          <p:nvPr/>
        </p:nvSpPr>
        <p:spPr>
          <a:xfrm>
            <a:off x="8237562" y="4505254"/>
            <a:ext cx="490273" cy="3383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2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2160A-6A8C-40EB-807E-8BF7DD924EE5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修整盘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D0C062-1DA6-4807-A0F3-1EB7325FAF83}"/>
              </a:ext>
            </a:extLst>
          </p:cNvPr>
          <p:cNvGrpSpPr/>
          <p:nvPr/>
        </p:nvGrpSpPr>
        <p:grpSpPr>
          <a:xfrm>
            <a:off x="683687" y="771550"/>
            <a:ext cx="7776745" cy="4032448"/>
            <a:chOff x="683687" y="980956"/>
            <a:chExt cx="8208105" cy="522058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F233E6A4-86D2-4AAE-93BB-5DFDA13AA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48" y="1233427"/>
              <a:ext cx="2838943" cy="2045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14" descr="fig20">
              <a:extLst>
                <a:ext uri="{FF2B5EF4-FFF2-40B4-BE49-F238E27FC236}">
                  <a16:creationId xmlns:a16="http://schemas.microsoft.com/office/drawing/2014/main" id="{8449C2B2-0C3B-4788-B618-505FBA791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917" y="980956"/>
              <a:ext cx="3886875" cy="2297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2">
              <a:extLst>
                <a:ext uri="{FF2B5EF4-FFF2-40B4-BE49-F238E27FC236}">
                  <a16:creationId xmlns:a16="http://schemas.microsoft.com/office/drawing/2014/main" id="{579B9C10-9CEF-482E-91FE-8A413C4851BC}"/>
                </a:ext>
              </a:extLst>
            </p:cNvPr>
            <p:cNvSpPr txBox="1"/>
            <p:nvPr/>
          </p:nvSpPr>
          <p:spPr>
            <a:xfrm>
              <a:off x="683687" y="3896747"/>
              <a:ext cx="3729995" cy="2031335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研磨修整盘是人造金刚石镶嵌在不锈钢表面，在每枚硅片研磨结束后切削研磨垫，不断将研磨生成物带走，保持研磨垫的表面状态，使研磨垫表面状态可以保持活化。</a:t>
              </a:r>
            </a:p>
          </p:txBody>
        </p:sp>
        <p:graphicFrame>
          <p:nvGraphicFramePr>
            <p:cNvPr id="8" name="Object 3">
              <a:extLst>
                <a:ext uri="{FF2B5EF4-FFF2-40B4-BE49-F238E27FC236}">
                  <a16:creationId xmlns:a16="http://schemas.microsoft.com/office/drawing/2014/main" id="{4CB2C72C-7D28-44E3-9751-88F4409013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8264579"/>
                </p:ext>
              </p:extLst>
            </p:nvPr>
          </p:nvGraphicFramePr>
          <p:xfrm>
            <a:off x="5008918" y="3322142"/>
            <a:ext cx="3173015" cy="2879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位图图像" r:id="rId4" imgW="8659434" imgH="3982006" progId="Paint.Picture">
                    <p:embed/>
                  </p:oleObj>
                </mc:Choice>
                <mc:Fallback>
                  <p:oleObj name="位图图像" r:id="rId4" imgW="8659434" imgH="3982006" progId="Paint.Picture">
                    <p:embed/>
                    <p:pic>
                      <p:nvPicPr>
                        <p:cNvPr id="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8918" y="3322142"/>
                          <a:ext cx="3173015" cy="2879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动作按钮: 第一张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FE20709-EABC-4D82-AA33-023E0C7FB804}"/>
              </a:ext>
            </a:extLst>
          </p:cNvPr>
          <p:cNvSpPr/>
          <p:nvPr/>
        </p:nvSpPr>
        <p:spPr>
          <a:xfrm>
            <a:off x="8237562" y="4505254"/>
            <a:ext cx="490273" cy="3383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9C57B5-C3C3-4175-AE04-9793A5012B72}"/>
              </a:ext>
            </a:extLst>
          </p:cNvPr>
          <p:cNvGrpSpPr/>
          <p:nvPr/>
        </p:nvGrpSpPr>
        <p:grpSpPr>
          <a:xfrm>
            <a:off x="756482" y="843558"/>
            <a:ext cx="7632760" cy="3878454"/>
            <a:chOff x="756482" y="1197546"/>
            <a:chExt cx="7632760" cy="3878454"/>
          </a:xfrm>
        </p:grpSpPr>
        <p:sp>
          <p:nvSpPr>
            <p:cNvPr id="4" name="圆角矩形 5">
              <a:extLst>
                <a:ext uri="{FF2B5EF4-FFF2-40B4-BE49-F238E27FC236}">
                  <a16:creationId xmlns:a16="http://schemas.microsoft.com/office/drawing/2014/main" id="{6AE61B3A-B5D3-4F12-A843-7945EDE56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1197546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zh-CN" altLang="en-US" sz="2800" b="1" dirty="0">
                  <a:solidFill>
                    <a:schemeClr val="tx2"/>
                  </a:solidFill>
                </a:rPr>
                <a:t>创芯</a:t>
              </a:r>
              <a:r>
                <a:rPr lang="en-US" altLang="zh-CN" sz="2800" b="1" dirty="0">
                  <a:solidFill>
                    <a:schemeClr val="tx2"/>
                  </a:solidFill>
                </a:rPr>
                <a:t>CMP</a:t>
              </a:r>
              <a:r>
                <a:rPr lang="zh-CN" altLang="en-US" sz="2800" b="1" dirty="0">
                  <a:solidFill>
                    <a:schemeClr val="tx2"/>
                  </a:solidFill>
                </a:rPr>
                <a:t>机台介绍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92C99892-C768-4EF8-B97B-B8C9600E1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2277546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2</a:t>
              </a:r>
              <a:endParaRPr lang="zh-CN" altLang="en-US" sz="28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0EAA0F17-B67D-413C-9E72-1CA7B5181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2277546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en-US" altLang="zh-CN" sz="2800" b="1" dirty="0">
                  <a:solidFill>
                    <a:schemeClr val="tx2"/>
                  </a:solidFill>
                </a:rPr>
                <a:t>CMP </a:t>
              </a:r>
              <a:r>
                <a:rPr lang="zh-CN" altLang="en-US" sz="2800" b="1" dirty="0">
                  <a:solidFill>
                    <a:schemeClr val="tx2"/>
                  </a:solidFill>
                </a:rPr>
                <a:t>设备研磨部分介绍</a:t>
              </a:r>
              <a:endParaRPr lang="en-US" altLang="zh-CN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6E1C3577-4E2F-4264-A66E-F75369671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4428000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4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圆角矩形 9">
              <a:extLst>
                <a:ext uri="{FF2B5EF4-FFF2-40B4-BE49-F238E27FC236}">
                  <a16:creationId xmlns:a16="http://schemas.microsoft.com/office/drawing/2014/main" id="{45C348BF-901D-4181-ADF4-093A2674F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048" y="4428000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en-US" altLang="zh-CN" sz="2800" b="1" dirty="0" err="1">
                  <a:solidFill>
                    <a:schemeClr val="tx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Reflexion</a:t>
              </a:r>
              <a:r>
                <a:rPr lang="en-US" altLang="zh-CN" sz="2800" b="1" dirty="0">
                  <a:solidFill>
                    <a:schemeClr val="tx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LK</a:t>
              </a:r>
              <a:r>
                <a:rPr lang="zh-CN" altLang="en-US" sz="2800" b="1" dirty="0">
                  <a:solidFill>
                    <a:schemeClr val="tx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传片路径介绍</a:t>
              </a:r>
              <a:endParaRPr lang="en-US" altLang="zh-CN" sz="2800" b="1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圆角矩形 4">
              <a:extLst>
                <a:ext uri="{FF2B5EF4-FFF2-40B4-BE49-F238E27FC236}">
                  <a16:creationId xmlns:a16="http://schemas.microsoft.com/office/drawing/2014/main" id="{67B3171D-F7F4-4F5D-8C0F-9F16200F0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3348000"/>
              <a:ext cx="828000" cy="648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3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5">
              <a:extLst>
                <a:ext uri="{FF2B5EF4-FFF2-40B4-BE49-F238E27FC236}">
                  <a16:creationId xmlns:a16="http://schemas.microsoft.com/office/drawing/2014/main" id="{B58C3C5E-D480-4B7D-A8E8-6A1D3D6B6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3348000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en-US" altLang="zh-CN" sz="28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CMP </a:t>
              </a:r>
              <a:r>
                <a:rPr lang="zh-CN" altLang="en-US" sz="28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清洗部分介绍</a:t>
              </a:r>
              <a:endParaRPr lang="en-US" altLang="zh-CN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536B5798-B174-4CA1-B5D6-E69E6FF4F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1197546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1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44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2160A-6A8C-40EB-807E-8BF7DD924EE5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清洗部分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超声波槽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3E0B23-8D40-4439-976D-FBABCDD5991A}"/>
              </a:ext>
            </a:extLst>
          </p:cNvPr>
          <p:cNvGrpSpPr/>
          <p:nvPr/>
        </p:nvGrpSpPr>
        <p:grpSpPr>
          <a:xfrm>
            <a:off x="467544" y="843558"/>
            <a:ext cx="8136904" cy="4104456"/>
            <a:chOff x="323584" y="1072146"/>
            <a:chExt cx="8066297" cy="456391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10C9ADA-516F-4EAC-8DE4-679AE9A96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7" y="1072146"/>
              <a:ext cx="6122463" cy="1726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295FED2-329B-4858-9176-029182F76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060" y="1128561"/>
              <a:ext cx="2053175" cy="1292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AD052C-8041-42E8-8ADE-9B3F42FC1C35}"/>
                </a:ext>
              </a:extLst>
            </p:cNvPr>
            <p:cNvSpPr/>
            <p:nvPr/>
          </p:nvSpPr>
          <p:spPr>
            <a:xfrm>
              <a:off x="323584" y="2857109"/>
              <a:ext cx="5977702" cy="2733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D42A84D3-F3B3-4A91-ADBA-39D84428FF3A}"/>
                </a:ext>
              </a:extLst>
            </p:cNvPr>
            <p:cNvSpPr txBox="1"/>
            <p:nvPr/>
          </p:nvSpPr>
          <p:spPr>
            <a:xfrm>
              <a:off x="1425349" y="5086120"/>
              <a:ext cx="2536021" cy="415508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超声波清洗模块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A429D20-F8F4-42AD-A8E4-6694ED464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7" y="3115035"/>
              <a:ext cx="3263867" cy="185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A1DCD25-DF19-419E-AD86-8016DB80F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77"/>
            <a:stretch/>
          </p:blipFill>
          <p:spPr bwMode="auto">
            <a:xfrm>
              <a:off x="4103826" y="3281558"/>
              <a:ext cx="1858798" cy="152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4764A0C8-60AE-4FEE-B650-695F486920E4}"/>
                </a:ext>
              </a:extLst>
            </p:cNvPr>
            <p:cNvSpPr txBox="1"/>
            <p:nvPr/>
          </p:nvSpPr>
          <p:spPr>
            <a:xfrm>
              <a:off x="6661389" y="3281558"/>
              <a:ext cx="1728492" cy="2354501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该模块利用超声波，并配合各种药液，对硅片表面施加能量，提高颗粒去除能力。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B6491A6-E2CE-43E1-9C7E-5FC0F7E46084}"/>
                </a:ext>
              </a:extLst>
            </p:cNvPr>
            <p:cNvCxnSpPr/>
            <p:nvPr/>
          </p:nvCxnSpPr>
          <p:spPr>
            <a:xfrm>
              <a:off x="1173731" y="2277399"/>
              <a:ext cx="432123" cy="7220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52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5">
            <a:extLst>
              <a:ext uri="{FF2B5EF4-FFF2-40B4-BE49-F238E27FC236}">
                <a16:creationId xmlns:a16="http://schemas.microsoft.com/office/drawing/2014/main" id="{A7E7807F-6102-4D30-A5D9-A276D713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91556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zh-CN" altLang="en-US" sz="2800" b="1" dirty="0">
                <a:solidFill>
                  <a:schemeClr val="tx2"/>
                </a:solidFill>
              </a:rPr>
              <a:t>创芯</a:t>
            </a:r>
            <a:r>
              <a:rPr lang="en-US" altLang="zh-CN" sz="2800" b="1" dirty="0">
                <a:solidFill>
                  <a:schemeClr val="tx2"/>
                </a:solidFill>
              </a:rPr>
              <a:t>CMP</a:t>
            </a:r>
            <a:r>
              <a:rPr lang="zh-CN" altLang="en-US" sz="2800" b="1" dirty="0">
                <a:solidFill>
                  <a:schemeClr val="tx2"/>
                </a:solidFill>
              </a:rPr>
              <a:t>机台介绍</a:t>
            </a: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ECBF4773-D6EC-4496-B2EE-C6F3D4F20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199556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2</a:t>
            </a:r>
            <a:endParaRPr lang="zh-CN" altLang="en-US" sz="2800" b="1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00F0EE2A-8B85-4AAD-AE02-CBC8925F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199556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>
                <a:solidFill>
                  <a:schemeClr val="tx2"/>
                </a:solidFill>
              </a:rPr>
              <a:t>CMP </a:t>
            </a:r>
            <a:r>
              <a:rPr lang="zh-CN" altLang="en-US" sz="2800" b="1" dirty="0">
                <a:solidFill>
                  <a:schemeClr val="tx2"/>
                </a:solidFill>
              </a:rPr>
              <a:t>设备研磨部分介绍</a:t>
            </a:r>
            <a:endParaRPr lang="en-US" altLang="zh-CN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8">
            <a:extLst>
              <a:ext uri="{FF2B5EF4-FFF2-40B4-BE49-F238E27FC236}">
                <a16:creationId xmlns:a16="http://schemas.microsoft.com/office/drawing/2014/main" id="{27BD4F5E-78B0-40D4-BC1A-66475DEBA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415556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4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110A17BE-B1A9-4C68-9DE0-E0C56372C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048" y="415556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 err="1">
                <a:solidFill>
                  <a:schemeClr val="tx2"/>
                </a:solidFill>
              </a:rPr>
              <a:t>Reflexion</a:t>
            </a:r>
            <a:r>
              <a:rPr lang="en-US" altLang="zh-CN" sz="2800" b="1" dirty="0">
                <a:solidFill>
                  <a:schemeClr val="tx2"/>
                </a:solidFill>
              </a:rPr>
              <a:t> LK</a:t>
            </a:r>
            <a:r>
              <a:rPr lang="zh-CN" altLang="en-US" sz="2800" b="1" dirty="0">
                <a:solidFill>
                  <a:schemeClr val="tx2"/>
                </a:solidFill>
              </a:rPr>
              <a:t>传片路径介绍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213BF55A-9262-4EB9-9B83-CE544D649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307556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3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B253A9B4-2961-443E-9322-1EA03F3C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307556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>
                <a:solidFill>
                  <a:schemeClr val="tx2"/>
                </a:solidFill>
              </a:rPr>
              <a:t>CMP </a:t>
            </a:r>
            <a:r>
              <a:rPr lang="zh-CN" altLang="en-US" sz="2800" b="1" dirty="0">
                <a:solidFill>
                  <a:schemeClr val="tx2"/>
                </a:solidFill>
              </a:rPr>
              <a:t>清洗部分介绍</a:t>
            </a:r>
            <a:endParaRPr lang="zh-CN" altLang="en-US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4">
            <a:extLst>
              <a:ext uri="{FF2B5EF4-FFF2-40B4-BE49-F238E27FC236}">
                <a16:creationId xmlns:a16="http://schemas.microsoft.com/office/drawing/2014/main" id="{9C9A5D5E-3FE0-4405-AA3F-2500042A3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91556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1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0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2160A-6A8C-40EB-807E-8BF7DD924EE5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清洗部分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清洗刷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908879-A698-4F03-A434-930141F09458}"/>
              </a:ext>
            </a:extLst>
          </p:cNvPr>
          <p:cNvGrpSpPr/>
          <p:nvPr/>
        </p:nvGrpSpPr>
        <p:grpSpPr>
          <a:xfrm>
            <a:off x="323584" y="771550"/>
            <a:ext cx="8496888" cy="3960440"/>
            <a:chOff x="323584" y="1072146"/>
            <a:chExt cx="8354379" cy="451838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71B300F0-DC3D-4FDC-B8F3-F65A9DC8A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7" y="1072146"/>
              <a:ext cx="6122463" cy="1726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F5004800-1FD0-4005-BD04-C31FCCB6E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060" y="1128561"/>
              <a:ext cx="2053175" cy="1292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1027">
              <a:extLst>
                <a:ext uri="{FF2B5EF4-FFF2-40B4-BE49-F238E27FC236}">
                  <a16:creationId xmlns:a16="http://schemas.microsoft.com/office/drawing/2014/main" id="{CF83C1F1-FE37-485E-80F9-564FFCBB2C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957" y="3222713"/>
              <a:ext cx="2160615" cy="1838656"/>
              <a:chOff x="1056" y="1008"/>
              <a:chExt cx="3216" cy="2723"/>
            </a:xfrm>
          </p:grpSpPr>
          <p:pic>
            <p:nvPicPr>
              <p:cNvPr id="13" name="Picture 1028" descr="brush box wafer side">
                <a:extLst>
                  <a:ext uri="{FF2B5EF4-FFF2-40B4-BE49-F238E27FC236}">
                    <a16:creationId xmlns:a16="http://schemas.microsoft.com/office/drawing/2014/main" id="{4F338C32-3587-490A-ACE2-619C478A9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1008"/>
                <a:ext cx="3216" cy="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Line 1032">
                <a:extLst>
                  <a:ext uri="{FF2B5EF4-FFF2-40B4-BE49-F238E27FC236}">
                    <a16:creationId xmlns:a16="http://schemas.microsoft.com/office/drawing/2014/main" id="{8FB7999E-AF4A-49CB-89BE-07540681C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36" y="2640"/>
                <a:ext cx="384" cy="9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Line 1034">
                <a:extLst>
                  <a:ext uri="{FF2B5EF4-FFF2-40B4-BE49-F238E27FC236}">
                    <a16:creationId xmlns:a16="http://schemas.microsoft.com/office/drawing/2014/main" id="{3141E14C-F106-47BF-91DB-71B19A1E0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8" y="2688"/>
                <a:ext cx="48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409107-B233-47E7-B2E9-2EE12893C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6" r="34611"/>
            <a:stretch/>
          </p:blipFill>
          <p:spPr bwMode="auto">
            <a:xfrm>
              <a:off x="2750657" y="3386275"/>
              <a:ext cx="2132564" cy="1675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24609A-C86F-45D5-9FB8-A89CE0CAB54D}"/>
                </a:ext>
              </a:extLst>
            </p:cNvPr>
            <p:cNvSpPr/>
            <p:nvPr/>
          </p:nvSpPr>
          <p:spPr>
            <a:xfrm>
              <a:off x="323584" y="2857109"/>
              <a:ext cx="6554586" cy="2733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F2A05740-B832-40BA-9606-2E7A5AE430B7}"/>
                </a:ext>
              </a:extLst>
            </p:cNvPr>
            <p:cNvSpPr txBox="1"/>
            <p:nvPr/>
          </p:nvSpPr>
          <p:spPr>
            <a:xfrm>
              <a:off x="1425349" y="5086120"/>
              <a:ext cx="2536021" cy="415508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刷子清洗模块</a:t>
              </a:r>
            </a:p>
          </p:txBody>
        </p:sp>
        <p:pic>
          <p:nvPicPr>
            <p:cNvPr id="10" name="Picture 8" descr="Brush Box Inside">
              <a:extLst>
                <a:ext uri="{FF2B5EF4-FFF2-40B4-BE49-F238E27FC236}">
                  <a16:creationId xmlns:a16="http://schemas.microsoft.com/office/drawing/2014/main" id="{39AF26DB-B1DC-430B-8EDC-EC6EAA33F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-20000" contrast="30000"/>
            </a:blip>
            <a:srcRect/>
            <a:stretch>
              <a:fillRect/>
            </a:stretch>
          </p:blipFill>
          <p:spPr bwMode="auto">
            <a:xfrm>
              <a:off x="4883222" y="3095974"/>
              <a:ext cx="1844391" cy="2255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C18B3B69-BD6A-4746-90E0-8943EC5AEAB3}"/>
                </a:ext>
              </a:extLst>
            </p:cNvPr>
            <p:cNvSpPr txBox="1"/>
            <p:nvPr/>
          </p:nvSpPr>
          <p:spPr>
            <a:xfrm>
              <a:off x="7237553" y="3222713"/>
              <a:ext cx="1440410" cy="2354501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zh-CN" altLang="en-US" dirty="0"/>
                <a:t>清洗刷快速旋转，并配合各种药液将硅片表面的颗粒去除。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A5300BE-0A94-43A9-A14E-8AEC7380F307}"/>
                </a:ext>
              </a:extLst>
            </p:cNvPr>
            <p:cNvCxnSpPr/>
            <p:nvPr/>
          </p:nvCxnSpPr>
          <p:spPr>
            <a:xfrm>
              <a:off x="2340158" y="2133350"/>
              <a:ext cx="72021" cy="6648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319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2160A-6A8C-40EB-807E-8BF7DD924EE5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清洗部分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干燥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E3C9BF-8596-4673-BD91-A34FB8C19812}"/>
              </a:ext>
            </a:extLst>
          </p:cNvPr>
          <p:cNvGrpSpPr/>
          <p:nvPr/>
        </p:nvGrpSpPr>
        <p:grpSpPr>
          <a:xfrm>
            <a:off x="220043" y="915566"/>
            <a:ext cx="8703913" cy="3925119"/>
            <a:chOff x="44551" y="878879"/>
            <a:chExt cx="9024547" cy="578489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9E6334A-17CF-4416-BBCD-109E86B1F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1" y="1038366"/>
              <a:ext cx="6122463" cy="1726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7D994C9-2B3D-4C67-B3AC-BD210ADE9241}"/>
                </a:ext>
              </a:extLst>
            </p:cNvPr>
            <p:cNvGrpSpPr/>
            <p:nvPr/>
          </p:nvGrpSpPr>
          <p:grpSpPr>
            <a:xfrm>
              <a:off x="6181601" y="878879"/>
              <a:ext cx="2887497" cy="2193318"/>
              <a:chOff x="5373635" y="814274"/>
              <a:chExt cx="3672963" cy="2807723"/>
            </a:xfrm>
          </p:grpSpPr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1CFF58E-F80E-45CB-9F34-0EABC37097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005" b="15110"/>
              <a:stretch/>
            </p:blipFill>
            <p:spPr bwMode="auto">
              <a:xfrm>
                <a:off x="5373635" y="842732"/>
                <a:ext cx="1853001" cy="2145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6">
                <a:extLst>
                  <a:ext uri="{FF2B5EF4-FFF2-40B4-BE49-F238E27FC236}">
                    <a16:creationId xmlns:a16="http://schemas.microsoft.com/office/drawing/2014/main" id="{8E971F1C-FFAE-484F-860B-2EEDD248E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277385" y="1071452"/>
                <a:ext cx="1397575" cy="1688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D047EF4-C7AF-40D2-B15E-DA3C1F0B9702}"/>
                  </a:ext>
                </a:extLst>
              </p:cNvPr>
              <p:cNvSpPr/>
              <p:nvPr/>
            </p:nvSpPr>
            <p:spPr>
              <a:xfrm>
                <a:off x="5374190" y="814274"/>
                <a:ext cx="3672408" cy="27327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TextBox 4">
                <a:extLst>
                  <a:ext uri="{FF2B5EF4-FFF2-40B4-BE49-F238E27FC236}">
                    <a16:creationId xmlns:a16="http://schemas.microsoft.com/office/drawing/2014/main" id="{6F8DFBDE-CBDB-4994-A2D1-12CBF7BB05F4}"/>
                  </a:ext>
                </a:extLst>
              </p:cNvPr>
              <p:cNvSpPr txBox="1"/>
              <p:nvPr/>
            </p:nvSpPr>
            <p:spPr>
              <a:xfrm>
                <a:off x="6427411" y="3090107"/>
                <a:ext cx="2535581" cy="53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IPA</a:t>
                </a:r>
                <a:r>
                  <a:rPr lang="zh-CN" altLang="en-US" dirty="0"/>
                  <a:t>干燥模块</a:t>
                </a:r>
              </a:p>
            </p:txBody>
          </p:sp>
        </p:grp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389E7745-E917-4C4B-A0D4-64FE070D2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67" y="3028753"/>
              <a:ext cx="3461726" cy="2326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BAA31-D0A5-47F3-9471-6D2D5F112587}"/>
                </a:ext>
              </a:extLst>
            </p:cNvPr>
            <p:cNvSpPr txBox="1"/>
            <p:nvPr/>
          </p:nvSpPr>
          <p:spPr>
            <a:xfrm>
              <a:off x="467625" y="5347746"/>
              <a:ext cx="4105169" cy="1061839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en-US" altLang="zh-CN" dirty="0"/>
                <a:t>IPA</a:t>
              </a:r>
              <a:r>
                <a:rPr lang="zh-CN" altLang="en-US" dirty="0"/>
                <a:t>加</a:t>
              </a:r>
              <a:r>
                <a:rPr lang="en-US" altLang="zh-CN" dirty="0"/>
                <a:t>N2</a:t>
              </a:r>
              <a:r>
                <a:rPr lang="zh-CN" altLang="en-US" dirty="0"/>
                <a:t>干燥方式，利用</a:t>
              </a:r>
              <a:r>
                <a:rPr lang="en-US" altLang="zh-CN" dirty="0"/>
                <a:t>N2</a:t>
              </a:r>
              <a:r>
                <a:rPr lang="zh-CN" altLang="en-US" dirty="0"/>
                <a:t>使</a:t>
              </a:r>
              <a:r>
                <a:rPr lang="en-US" altLang="zh-CN" dirty="0"/>
                <a:t>IPA </a:t>
              </a:r>
              <a:r>
                <a:rPr lang="zh-CN" altLang="en-US" dirty="0"/>
                <a:t>雾化，利用</a:t>
              </a:r>
              <a:r>
                <a:rPr lang="en-US" altLang="zh-CN" dirty="0"/>
                <a:t>IPA</a:t>
              </a:r>
              <a:r>
                <a:rPr lang="zh-CN" altLang="en-US" dirty="0"/>
                <a:t>在水表面的张力带走水份。</a:t>
              </a:r>
              <a:endParaRPr lang="en-US" altLang="zh-CN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38CCA23-DE14-42C6-8277-D4643CCD6792}"/>
                </a:ext>
              </a:extLst>
            </p:cNvPr>
            <p:cNvCxnSpPr/>
            <p:nvPr/>
          </p:nvCxnSpPr>
          <p:spPr>
            <a:xfrm>
              <a:off x="4455102" y="2778993"/>
              <a:ext cx="765877" cy="10829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188">
              <a:extLst>
                <a:ext uri="{FF2B5EF4-FFF2-40B4-BE49-F238E27FC236}">
                  <a16:creationId xmlns:a16="http://schemas.microsoft.com/office/drawing/2014/main" id="{62E7A919-CE54-42DA-AA17-5DEB46B1F088}"/>
                </a:ext>
              </a:extLst>
            </p:cNvPr>
            <p:cNvSpPr/>
            <p:nvPr/>
          </p:nvSpPr>
          <p:spPr>
            <a:xfrm>
              <a:off x="5728113" y="4934933"/>
              <a:ext cx="1185724" cy="1724424"/>
            </a:xfrm>
            <a:custGeom>
              <a:avLst/>
              <a:gdLst>
                <a:gd name="connsiteX0" fmla="*/ 1147763 w 1147763"/>
                <a:gd name="connsiteY0" fmla="*/ 0 h 1724025"/>
                <a:gd name="connsiteX1" fmla="*/ 0 w 1147763"/>
                <a:gd name="connsiteY1" fmla="*/ 0 h 1724025"/>
                <a:gd name="connsiteX2" fmla="*/ 4763 w 1147763"/>
                <a:gd name="connsiteY2" fmla="*/ 1719262 h 1724025"/>
                <a:gd name="connsiteX3" fmla="*/ 514350 w 1147763"/>
                <a:gd name="connsiteY3" fmla="*/ 1724025 h 1724025"/>
                <a:gd name="connsiteX4" fmla="*/ 1147763 w 1147763"/>
                <a:gd name="connsiteY4" fmla="*/ 0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763" h="1724025">
                  <a:moveTo>
                    <a:pt x="1147763" y="0"/>
                  </a:moveTo>
                  <a:lnTo>
                    <a:pt x="0" y="0"/>
                  </a:lnTo>
                  <a:cubicBezTo>
                    <a:pt x="1588" y="573087"/>
                    <a:pt x="3175" y="1146175"/>
                    <a:pt x="4763" y="1719262"/>
                  </a:cubicBezTo>
                  <a:lnTo>
                    <a:pt x="514350" y="1724025"/>
                  </a:lnTo>
                  <a:lnTo>
                    <a:pt x="1147763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6D7CB7F-C7E0-4D7B-8F8F-663457408370}"/>
                </a:ext>
              </a:extLst>
            </p:cNvPr>
            <p:cNvCxnSpPr/>
            <p:nvPr/>
          </p:nvCxnSpPr>
          <p:spPr bwMode="auto">
            <a:xfrm flipH="1">
              <a:off x="5734373" y="6663777"/>
              <a:ext cx="540154" cy="0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69C6E21-7F5A-40D4-BA50-2708B7868976}"/>
                </a:ext>
              </a:extLst>
            </p:cNvPr>
            <p:cNvCxnSpPr/>
            <p:nvPr/>
          </p:nvCxnSpPr>
          <p:spPr bwMode="auto">
            <a:xfrm>
              <a:off x="5734373" y="4429890"/>
              <a:ext cx="0" cy="2233887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6F7257-2A03-4613-AE62-FDB854D5F0E8}"/>
                </a:ext>
              </a:extLst>
            </p:cNvPr>
            <p:cNvCxnSpPr/>
            <p:nvPr/>
          </p:nvCxnSpPr>
          <p:spPr bwMode="auto">
            <a:xfrm flipV="1">
              <a:off x="6272471" y="4429891"/>
              <a:ext cx="812281" cy="2233886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CFE0316-0D69-44DF-AC1E-497BBB20EB9F}"/>
                </a:ext>
              </a:extLst>
            </p:cNvPr>
            <p:cNvCxnSpPr/>
            <p:nvPr/>
          </p:nvCxnSpPr>
          <p:spPr bwMode="auto">
            <a:xfrm flipH="1">
              <a:off x="6898298" y="4429890"/>
              <a:ext cx="186458" cy="0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88163F4-57A0-4A64-97EE-680766135933}"/>
                </a:ext>
              </a:extLst>
            </p:cNvPr>
            <p:cNvCxnSpPr/>
            <p:nvPr/>
          </p:nvCxnSpPr>
          <p:spPr bwMode="auto">
            <a:xfrm flipH="1">
              <a:off x="6401088" y="4429890"/>
              <a:ext cx="370809" cy="0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9DE2B9B-F1F2-45B3-BB8E-40DD7071A2B0}"/>
                </a:ext>
              </a:extLst>
            </p:cNvPr>
            <p:cNvCxnSpPr/>
            <p:nvPr/>
          </p:nvCxnSpPr>
          <p:spPr bwMode="auto">
            <a:xfrm>
              <a:off x="6401087" y="4429890"/>
              <a:ext cx="0" cy="841134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F0BA146-37C0-475A-99E8-6C855FA34F50}"/>
                </a:ext>
              </a:extLst>
            </p:cNvPr>
            <p:cNvCxnSpPr/>
            <p:nvPr/>
          </p:nvCxnSpPr>
          <p:spPr bwMode="auto">
            <a:xfrm>
              <a:off x="6401087" y="4695503"/>
              <a:ext cx="279681" cy="0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96B53BE-67F1-4D7C-B843-DDB880C421CC}"/>
                </a:ext>
              </a:extLst>
            </p:cNvPr>
            <p:cNvCxnSpPr/>
            <p:nvPr/>
          </p:nvCxnSpPr>
          <p:spPr bwMode="auto">
            <a:xfrm flipV="1">
              <a:off x="6353846" y="4977719"/>
              <a:ext cx="370809" cy="1010827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CA3687-477D-4546-B062-62C032C39F9A}"/>
                </a:ext>
              </a:extLst>
            </p:cNvPr>
            <p:cNvCxnSpPr/>
            <p:nvPr/>
          </p:nvCxnSpPr>
          <p:spPr bwMode="auto">
            <a:xfrm>
              <a:off x="6836147" y="4695503"/>
              <a:ext cx="155379" cy="0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68A1F43-EDDB-4ED9-BBEC-947AD9422D44}"/>
                </a:ext>
              </a:extLst>
            </p:cNvPr>
            <p:cNvCxnSpPr/>
            <p:nvPr/>
          </p:nvCxnSpPr>
          <p:spPr bwMode="auto">
            <a:xfrm>
              <a:off x="6659183" y="5170167"/>
              <a:ext cx="149147" cy="53116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21483D7-41C9-462A-8B8E-F574D16C250A}"/>
                </a:ext>
              </a:extLst>
            </p:cNvPr>
            <p:cNvCxnSpPr/>
            <p:nvPr/>
          </p:nvCxnSpPr>
          <p:spPr bwMode="auto">
            <a:xfrm>
              <a:off x="6454578" y="5742080"/>
              <a:ext cx="139840" cy="66403"/>
            </a:xfrm>
            <a:prstGeom prst="line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CDEA05C-8BF4-4680-94F4-288495EACEDE}"/>
                </a:ext>
              </a:extLst>
            </p:cNvPr>
            <p:cNvSpPr/>
            <p:nvPr/>
          </p:nvSpPr>
          <p:spPr bwMode="auto">
            <a:xfrm>
              <a:off x="5820388" y="5060443"/>
              <a:ext cx="124303" cy="132807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E33C997-5701-430A-A41C-6A24A480C89A}"/>
                </a:ext>
              </a:extLst>
            </p:cNvPr>
            <p:cNvCxnSpPr/>
            <p:nvPr/>
          </p:nvCxnSpPr>
          <p:spPr bwMode="auto">
            <a:xfrm flipV="1">
              <a:off x="5882540" y="5040994"/>
              <a:ext cx="124303" cy="85855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D50E04C-A103-4906-8153-B0CB142046DC}"/>
                </a:ext>
              </a:extLst>
            </p:cNvPr>
            <p:cNvSpPr/>
            <p:nvPr/>
          </p:nvSpPr>
          <p:spPr bwMode="auto">
            <a:xfrm rot="15135132">
              <a:off x="6173702" y="5073393"/>
              <a:ext cx="132807" cy="124303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3F1540D-29E9-4F6B-A6A3-382FE649D9AB}"/>
                </a:ext>
              </a:extLst>
            </p:cNvPr>
            <p:cNvCxnSpPr/>
            <p:nvPr/>
          </p:nvCxnSpPr>
          <p:spPr bwMode="auto">
            <a:xfrm rot="15135132" flipV="1">
              <a:off x="6115197" y="5044371"/>
              <a:ext cx="132807" cy="80357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1F3A901-C4BA-4495-B8C9-3CCCCCFF9129}"/>
                </a:ext>
              </a:extLst>
            </p:cNvPr>
            <p:cNvSpPr/>
            <p:nvPr/>
          </p:nvSpPr>
          <p:spPr bwMode="auto">
            <a:xfrm rot="4281232">
              <a:off x="6447750" y="4727514"/>
              <a:ext cx="132807" cy="124303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3051BE3-7588-47E6-84DE-30A4AFABF28E}"/>
                </a:ext>
              </a:extLst>
            </p:cNvPr>
            <p:cNvCxnSpPr/>
            <p:nvPr/>
          </p:nvCxnSpPr>
          <p:spPr bwMode="auto">
            <a:xfrm rot="4281232" flipV="1">
              <a:off x="6507048" y="4799560"/>
              <a:ext cx="132807" cy="80357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0277185-4406-415B-A3A6-12CD1038DFE7}"/>
                </a:ext>
              </a:extLst>
            </p:cNvPr>
            <p:cNvSpPr/>
            <p:nvPr/>
          </p:nvSpPr>
          <p:spPr bwMode="auto">
            <a:xfrm rot="11059494">
              <a:off x="6813067" y="4735947"/>
              <a:ext cx="124303" cy="132807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200E004-6616-4C37-A3D4-3298FB546042}"/>
                </a:ext>
              </a:extLst>
            </p:cNvPr>
            <p:cNvCxnSpPr/>
            <p:nvPr/>
          </p:nvCxnSpPr>
          <p:spPr bwMode="auto">
            <a:xfrm rot="11059494" flipV="1">
              <a:off x="6747856" y="4797540"/>
              <a:ext cx="124303" cy="85855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D9219E3-8D36-47AC-BE13-2E72B3142B4F}"/>
                </a:ext>
              </a:extLst>
            </p:cNvPr>
            <p:cNvSpPr/>
            <p:nvPr/>
          </p:nvSpPr>
          <p:spPr bwMode="auto">
            <a:xfrm rot="4361994">
              <a:off x="6521167" y="4480522"/>
              <a:ext cx="132807" cy="124303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8B349FF-2E81-4BA5-A876-AEBCE287FDDA}"/>
                </a:ext>
              </a:extLst>
            </p:cNvPr>
            <p:cNvCxnSpPr/>
            <p:nvPr/>
          </p:nvCxnSpPr>
          <p:spPr bwMode="auto">
            <a:xfrm rot="4361994" flipV="1">
              <a:off x="6579272" y="4553947"/>
              <a:ext cx="132807" cy="80357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B72EDEF-121F-4E24-8D3B-88814092FA5E}"/>
                </a:ext>
              </a:extLst>
            </p:cNvPr>
            <p:cNvSpPr/>
            <p:nvPr/>
          </p:nvSpPr>
          <p:spPr bwMode="auto">
            <a:xfrm rot="10800000">
              <a:off x="6882761" y="4485113"/>
              <a:ext cx="124303" cy="132807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lIns="91449" tIns="45725" rIns="91449" bIns="45725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05978E9-574A-46E0-9CE4-12760A5C456C}"/>
                </a:ext>
              </a:extLst>
            </p:cNvPr>
            <p:cNvCxnSpPr/>
            <p:nvPr/>
          </p:nvCxnSpPr>
          <p:spPr bwMode="auto">
            <a:xfrm rot="10800000" flipV="1">
              <a:off x="6820610" y="4551515"/>
              <a:ext cx="124303" cy="85855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D2F7FFE-454B-4FF9-8600-CD93090F3291}"/>
                </a:ext>
              </a:extLst>
            </p:cNvPr>
            <p:cNvCxnSpPr/>
            <p:nvPr/>
          </p:nvCxnSpPr>
          <p:spPr bwMode="auto">
            <a:xfrm flipH="1">
              <a:off x="6062165" y="3708721"/>
              <a:ext cx="2373" cy="1126654"/>
            </a:xfrm>
            <a:prstGeom prst="line">
              <a:avLst/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1508338-621C-42F7-A032-0DBDA5477522}"/>
                </a:ext>
              </a:extLst>
            </p:cNvPr>
            <p:cNvGrpSpPr/>
            <p:nvPr/>
          </p:nvGrpSpPr>
          <p:grpSpPr>
            <a:xfrm>
              <a:off x="6020129" y="4744355"/>
              <a:ext cx="87603" cy="187784"/>
              <a:chOff x="5611152" y="3949817"/>
              <a:chExt cx="87588" cy="187741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8357750-0444-46E3-B372-6072943265AE}"/>
                  </a:ext>
                </a:extLst>
              </p:cNvPr>
              <p:cNvCxnSpPr/>
              <p:nvPr/>
            </p:nvCxnSpPr>
            <p:spPr bwMode="auto">
              <a:xfrm>
                <a:off x="5614258" y="3953177"/>
                <a:ext cx="0" cy="97384"/>
              </a:xfrm>
              <a:prstGeom prst="line">
                <a:avLst/>
              </a:prstGeom>
              <a:noFill/>
              <a:ln w="1905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B4448CF-801B-4DEF-8943-636FC26C27A9}"/>
                  </a:ext>
                </a:extLst>
              </p:cNvPr>
              <p:cNvCxnSpPr/>
              <p:nvPr/>
            </p:nvCxnSpPr>
            <p:spPr bwMode="auto">
              <a:xfrm>
                <a:off x="5692363" y="3949817"/>
                <a:ext cx="0" cy="97384"/>
              </a:xfrm>
              <a:prstGeom prst="line">
                <a:avLst/>
              </a:prstGeom>
              <a:noFill/>
              <a:ln w="1905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B31BC3CD-5FD9-40F4-8DA9-FB50A440A148}"/>
                  </a:ext>
                </a:extLst>
              </p:cNvPr>
              <p:cNvCxnSpPr/>
              <p:nvPr/>
            </p:nvCxnSpPr>
            <p:spPr bwMode="auto">
              <a:xfrm flipH="1">
                <a:off x="5611152" y="4048693"/>
                <a:ext cx="87588" cy="1868"/>
              </a:xfrm>
              <a:prstGeom prst="line">
                <a:avLst/>
              </a:prstGeom>
              <a:noFill/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610DF087-EB94-41D6-8BD1-4213B8572CE3}"/>
                  </a:ext>
                </a:extLst>
              </p:cNvPr>
              <p:cNvCxnSpPr/>
              <p:nvPr/>
            </p:nvCxnSpPr>
            <p:spPr bwMode="auto">
              <a:xfrm>
                <a:off x="5654130" y="4040174"/>
                <a:ext cx="0" cy="97384"/>
              </a:xfrm>
              <a:prstGeom prst="line">
                <a:avLst/>
              </a:prstGeom>
              <a:noFill/>
              <a:ln w="381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809F263-4E58-440C-BCFB-5CCE3FF80865}"/>
                </a:ext>
              </a:extLst>
            </p:cNvPr>
            <p:cNvCxnSpPr/>
            <p:nvPr/>
          </p:nvCxnSpPr>
          <p:spPr bwMode="auto">
            <a:xfrm rot="20403698" flipH="1">
              <a:off x="6695716" y="4286539"/>
              <a:ext cx="392666" cy="1098117"/>
            </a:xfrm>
            <a:prstGeom prst="lin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1BF38AA-15C7-431D-8B1D-70F0B08A2BFD}"/>
                </a:ext>
              </a:extLst>
            </p:cNvPr>
            <p:cNvCxnSpPr/>
            <p:nvPr/>
          </p:nvCxnSpPr>
          <p:spPr bwMode="auto">
            <a:xfrm>
              <a:off x="5300627" y="4839738"/>
              <a:ext cx="364462" cy="244184"/>
            </a:xfrm>
            <a:prstGeom prst="straightConnector1">
              <a:avLst/>
            </a:prstGeom>
            <a:noFill/>
            <a:ln w="952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TextBox 220">
              <a:extLst>
                <a:ext uri="{FF2B5EF4-FFF2-40B4-BE49-F238E27FC236}">
                  <a16:creationId xmlns:a16="http://schemas.microsoft.com/office/drawing/2014/main" id="{D92153DD-9FA4-4483-9E8A-B7727334A75C}"/>
                </a:ext>
              </a:extLst>
            </p:cNvPr>
            <p:cNvSpPr txBox="1"/>
            <p:nvPr/>
          </p:nvSpPr>
          <p:spPr>
            <a:xfrm>
              <a:off x="4400371" y="4539894"/>
              <a:ext cx="1033588" cy="307848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en-US" altLang="zh-CN" sz="1200" dirty="0"/>
                <a:t>Wafer</a:t>
              </a:r>
              <a:r>
                <a:rPr lang="en-US" altLang="zh-CN" sz="1400" dirty="0"/>
                <a:t> rinse</a:t>
              </a:r>
              <a:endParaRPr lang="zh-CN" altLang="en-US" sz="1400" dirty="0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0841BDD-8BAB-4F27-9971-B27D8EEF704D}"/>
                </a:ext>
              </a:extLst>
            </p:cNvPr>
            <p:cNvCxnSpPr/>
            <p:nvPr/>
          </p:nvCxnSpPr>
          <p:spPr bwMode="auto">
            <a:xfrm flipH="1" flipV="1">
              <a:off x="7007064" y="4892963"/>
              <a:ext cx="409165" cy="324772"/>
            </a:xfrm>
            <a:prstGeom prst="straightConnector1">
              <a:avLst/>
            </a:prstGeom>
            <a:noFill/>
            <a:ln w="952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2296076-252A-49B0-A732-A6370B8F1F2B}"/>
                </a:ext>
              </a:extLst>
            </p:cNvPr>
            <p:cNvCxnSpPr/>
            <p:nvPr/>
          </p:nvCxnSpPr>
          <p:spPr bwMode="auto">
            <a:xfrm flipH="1">
              <a:off x="7084756" y="4429891"/>
              <a:ext cx="466511" cy="112782"/>
            </a:xfrm>
            <a:prstGeom prst="straightConnector1">
              <a:avLst/>
            </a:prstGeom>
            <a:noFill/>
            <a:ln w="952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TextBox 223">
              <a:extLst>
                <a:ext uri="{FF2B5EF4-FFF2-40B4-BE49-F238E27FC236}">
                  <a16:creationId xmlns:a16="http://schemas.microsoft.com/office/drawing/2014/main" id="{88EC785B-CC18-4D8B-8724-0CF412BFFC10}"/>
                </a:ext>
              </a:extLst>
            </p:cNvPr>
            <p:cNvSpPr txBox="1"/>
            <p:nvPr/>
          </p:nvSpPr>
          <p:spPr>
            <a:xfrm>
              <a:off x="7371216" y="5126728"/>
              <a:ext cx="1215346" cy="277063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en-US" altLang="zh-CN" sz="1200" dirty="0"/>
                <a:t>N2 /IPA spray</a:t>
              </a:r>
              <a:endParaRPr lang="zh-CN" altLang="en-US" sz="1200" dirty="0"/>
            </a:p>
          </p:txBody>
        </p:sp>
        <p:sp>
          <p:nvSpPr>
            <p:cNvPr id="41" name="TextBox 224">
              <a:extLst>
                <a:ext uri="{FF2B5EF4-FFF2-40B4-BE49-F238E27FC236}">
                  <a16:creationId xmlns:a16="http://schemas.microsoft.com/office/drawing/2014/main" id="{DE706DCE-CD5E-4944-8109-D1A6FA9C76D6}"/>
                </a:ext>
              </a:extLst>
            </p:cNvPr>
            <p:cNvSpPr txBox="1"/>
            <p:nvPr/>
          </p:nvSpPr>
          <p:spPr>
            <a:xfrm>
              <a:off x="7506255" y="4307557"/>
              <a:ext cx="1119042" cy="277063"/>
            </a:xfrm>
            <a:prstGeom prst="rect">
              <a:avLst/>
            </a:prstGeom>
            <a:noFill/>
          </p:spPr>
          <p:txBody>
            <a:bodyPr wrap="square" lIns="91449" tIns="45725" rIns="91449" bIns="45725" rtlCol="0">
              <a:spAutoFit/>
            </a:bodyPr>
            <a:lstStyle/>
            <a:p>
              <a:r>
                <a:rPr lang="en-US" altLang="zh-CN" sz="1200" dirty="0"/>
                <a:t>N2 Blanket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81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CB7A9B92-CC18-4C5B-B524-1F7CD2D7C420}"/>
              </a:ext>
            </a:extLst>
          </p:cNvPr>
          <p:cNvGrpSpPr/>
          <p:nvPr/>
        </p:nvGrpSpPr>
        <p:grpSpPr>
          <a:xfrm>
            <a:off x="756482" y="771550"/>
            <a:ext cx="7632760" cy="3878454"/>
            <a:chOff x="756482" y="1197546"/>
            <a:chExt cx="7632760" cy="3878454"/>
          </a:xfrm>
        </p:grpSpPr>
        <p:sp>
          <p:nvSpPr>
            <p:cNvPr id="51" name="圆角矩形 5">
              <a:extLst>
                <a:ext uri="{FF2B5EF4-FFF2-40B4-BE49-F238E27FC236}">
                  <a16:creationId xmlns:a16="http://schemas.microsoft.com/office/drawing/2014/main" id="{5DEC9FED-6AB6-4AF4-9AE7-0E2D0769E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1197546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zh-CN" altLang="en-US" sz="2800" b="1" dirty="0">
                  <a:solidFill>
                    <a:schemeClr val="tx2"/>
                  </a:solidFill>
                </a:rPr>
                <a:t>创芯</a:t>
              </a:r>
              <a:r>
                <a:rPr lang="en-US" altLang="zh-CN" sz="2800" b="1" dirty="0">
                  <a:solidFill>
                    <a:schemeClr val="tx2"/>
                  </a:solidFill>
                </a:rPr>
                <a:t>CMP</a:t>
              </a:r>
              <a:r>
                <a:rPr lang="zh-CN" altLang="en-US" sz="2800" b="1" dirty="0">
                  <a:solidFill>
                    <a:schemeClr val="tx2"/>
                  </a:solidFill>
                </a:rPr>
                <a:t>机台介绍</a:t>
              </a:r>
            </a:p>
          </p:txBody>
        </p:sp>
        <p:sp>
          <p:nvSpPr>
            <p:cNvPr id="52" name="圆角矩形 4">
              <a:extLst>
                <a:ext uri="{FF2B5EF4-FFF2-40B4-BE49-F238E27FC236}">
                  <a16:creationId xmlns:a16="http://schemas.microsoft.com/office/drawing/2014/main" id="{59E5F14E-70F5-4A8A-AA7B-0591F6C8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2277546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2</a:t>
              </a:r>
              <a:endParaRPr lang="zh-CN" altLang="en-US" sz="28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圆角矩形 5">
              <a:extLst>
                <a:ext uri="{FF2B5EF4-FFF2-40B4-BE49-F238E27FC236}">
                  <a16:creationId xmlns:a16="http://schemas.microsoft.com/office/drawing/2014/main" id="{85E929DA-C7DB-49F0-8B37-B7D3DF19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2277546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en-US" altLang="zh-CN" sz="2800" b="1" dirty="0">
                  <a:solidFill>
                    <a:schemeClr val="tx2"/>
                  </a:solidFill>
                </a:rPr>
                <a:t>CMP </a:t>
              </a:r>
              <a:r>
                <a:rPr lang="zh-CN" altLang="en-US" sz="2800" b="1" dirty="0">
                  <a:solidFill>
                    <a:schemeClr val="tx2"/>
                  </a:solidFill>
                </a:rPr>
                <a:t>设备研磨部分介绍</a:t>
              </a:r>
              <a:endParaRPr lang="en-US" altLang="zh-CN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圆角矩形 8">
              <a:extLst>
                <a:ext uri="{FF2B5EF4-FFF2-40B4-BE49-F238E27FC236}">
                  <a16:creationId xmlns:a16="http://schemas.microsoft.com/office/drawing/2014/main" id="{BB93D82B-A91D-4DF2-9595-E8A721DD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4428000"/>
              <a:ext cx="828000" cy="648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4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圆角矩形 9">
              <a:extLst>
                <a:ext uri="{FF2B5EF4-FFF2-40B4-BE49-F238E27FC236}">
                  <a16:creationId xmlns:a16="http://schemas.microsoft.com/office/drawing/2014/main" id="{9F1DEC46-EFCD-46E7-B41B-A485D86F9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048" y="4428000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80000"/>
              <a:r>
                <a:rPr lang="en-US" altLang="zh-CN" sz="2800" b="1" dirty="0" err="1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Reflexion</a:t>
              </a:r>
              <a:r>
                <a:rPr lang="en-US" altLang="zh-CN" sz="28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LK</a:t>
              </a:r>
              <a:r>
                <a:rPr lang="zh-CN" altLang="en-US" sz="28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传片路径介绍</a:t>
              </a:r>
              <a:endParaRPr lang="en-US" altLang="zh-CN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6" name="圆角矩形 4">
              <a:extLst>
                <a:ext uri="{FF2B5EF4-FFF2-40B4-BE49-F238E27FC236}">
                  <a16:creationId xmlns:a16="http://schemas.microsoft.com/office/drawing/2014/main" id="{AC072546-D84A-4C53-BE19-CE2D1E27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3348000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3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7" name="圆角矩形 5">
              <a:extLst>
                <a:ext uri="{FF2B5EF4-FFF2-40B4-BE49-F238E27FC236}">
                  <a16:creationId xmlns:a16="http://schemas.microsoft.com/office/drawing/2014/main" id="{98532556-4C50-436C-9315-A4B3E942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42" y="3348000"/>
              <a:ext cx="6444000" cy="648000"/>
            </a:xfrm>
            <a:prstGeom prst="roundRect">
              <a:avLst>
                <a:gd name="adj" fmla="val 6213"/>
              </a:avLst>
            </a:prstGeom>
            <a:gradFill rotWithShape="1">
              <a:gsLst>
                <a:gs pos="0">
                  <a:srgbClr val="FEFEFE"/>
                </a:gs>
                <a:gs pos="14999">
                  <a:srgbClr val="FEFEFE"/>
                </a:gs>
                <a:gs pos="79999">
                  <a:srgbClr val="F7F7F7"/>
                </a:gs>
                <a:gs pos="100000">
                  <a:srgbClr val="F7F7F7"/>
                </a:gs>
              </a:gsLst>
              <a:lin ang="5400000" scaled="1"/>
            </a:gradFill>
            <a:ln w="3175">
              <a:solidFill>
                <a:srgbClr val="BFBFBF">
                  <a:alpha val="32999"/>
                </a:srgbClr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tx2"/>
                  </a:solidFill>
                </a:rPr>
                <a:t>  CMP </a:t>
              </a:r>
              <a:r>
                <a:rPr lang="zh-CN" altLang="en-US" sz="2800" b="1" dirty="0">
                  <a:solidFill>
                    <a:schemeClr val="tx2"/>
                  </a:solidFill>
                </a:rPr>
                <a:t>清洗部分介绍</a:t>
              </a:r>
              <a:endParaRPr lang="en-US" altLang="zh-CN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圆角矩形 4">
              <a:extLst>
                <a:ext uri="{FF2B5EF4-FFF2-40B4-BE49-F238E27FC236}">
                  <a16:creationId xmlns:a16="http://schemas.microsoft.com/office/drawing/2014/main" id="{1233DCAC-7665-420E-8C1A-8558FFFD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82" y="1197546"/>
              <a:ext cx="828000" cy="648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34B7B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Broadway" pitchFamily="82" charset="0"/>
                </a:rPr>
                <a:t>1</a:t>
              </a:r>
              <a:endPara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54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C2160A-6A8C-40EB-807E-8BF7DD924EE5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工艺传片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34B7D4C-CD77-4E27-88CA-53083DD4727B}"/>
              </a:ext>
            </a:extLst>
          </p:cNvPr>
          <p:cNvGrpSpPr/>
          <p:nvPr/>
        </p:nvGrpSpPr>
        <p:grpSpPr>
          <a:xfrm>
            <a:off x="251520" y="896108"/>
            <a:ext cx="8199902" cy="4248387"/>
            <a:chOff x="116505" y="863715"/>
            <a:chExt cx="8725981" cy="5825429"/>
          </a:xfrm>
        </p:grpSpPr>
        <p:pic>
          <p:nvPicPr>
            <p:cNvPr id="51" name="Picture 3">
              <a:extLst>
                <a:ext uri="{FF2B5EF4-FFF2-40B4-BE49-F238E27FC236}">
                  <a16:creationId xmlns:a16="http://schemas.microsoft.com/office/drawing/2014/main" id="{7AF076B5-6C1D-4E61-B41C-0FA4C7A31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6594" y="908720"/>
              <a:ext cx="7875875" cy="3061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4E6177E9-0F19-431A-93C2-EF8113EF8274}"/>
                </a:ext>
              </a:extLst>
            </p:cNvPr>
            <p:cNvSpPr txBox="1"/>
            <p:nvPr/>
          </p:nvSpPr>
          <p:spPr>
            <a:xfrm>
              <a:off x="116505" y="1141002"/>
              <a:ext cx="87885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loadport1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TextBox 24">
              <a:extLst>
                <a:ext uri="{FF2B5EF4-FFF2-40B4-BE49-F238E27FC236}">
                  <a16:creationId xmlns:a16="http://schemas.microsoft.com/office/drawing/2014/main" id="{3D659725-3D3F-4E88-B8B4-0DFA70E9098C}"/>
                </a:ext>
              </a:extLst>
            </p:cNvPr>
            <p:cNvSpPr txBox="1"/>
            <p:nvPr/>
          </p:nvSpPr>
          <p:spPr>
            <a:xfrm>
              <a:off x="116505" y="1905980"/>
              <a:ext cx="87885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loadport2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042A137C-3B41-4ABF-BCCD-C9E215FC8610}"/>
                </a:ext>
              </a:extLst>
            </p:cNvPr>
            <p:cNvSpPr txBox="1"/>
            <p:nvPr/>
          </p:nvSpPr>
          <p:spPr>
            <a:xfrm>
              <a:off x="116505" y="2753924"/>
              <a:ext cx="87885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loadport3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48AB8350-A550-4081-9ECF-87D2E9190E0B}"/>
                </a:ext>
              </a:extLst>
            </p:cNvPr>
            <p:cNvSpPr txBox="1"/>
            <p:nvPr/>
          </p:nvSpPr>
          <p:spPr>
            <a:xfrm>
              <a:off x="341531" y="3383995"/>
              <a:ext cx="656478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NOVA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27">
              <a:extLst>
                <a:ext uri="{FF2B5EF4-FFF2-40B4-BE49-F238E27FC236}">
                  <a16:creationId xmlns:a16="http://schemas.microsoft.com/office/drawing/2014/main" id="{09E7C229-A55F-47C0-B2A7-539993DF5B53}"/>
                </a:ext>
              </a:extLst>
            </p:cNvPr>
            <p:cNvSpPr txBox="1"/>
            <p:nvPr/>
          </p:nvSpPr>
          <p:spPr>
            <a:xfrm>
              <a:off x="1825223" y="2573904"/>
              <a:ext cx="78039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FI robot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A3604B06-9AF7-4C63-B580-1D5483EFF264}"/>
                </a:ext>
              </a:extLst>
            </p:cNvPr>
            <p:cNvSpPr txBox="1"/>
            <p:nvPr/>
          </p:nvSpPr>
          <p:spPr>
            <a:xfrm>
              <a:off x="3806915" y="1636058"/>
              <a:ext cx="588859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MEG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931778A6-1C58-4A24-8315-1C01C089B30D}"/>
                </a:ext>
              </a:extLst>
            </p:cNvPr>
            <p:cNvSpPr txBox="1"/>
            <p:nvPr/>
          </p:nvSpPr>
          <p:spPr>
            <a:xfrm>
              <a:off x="3851920" y="2041103"/>
              <a:ext cx="68609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brush1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30">
              <a:extLst>
                <a:ext uri="{FF2B5EF4-FFF2-40B4-BE49-F238E27FC236}">
                  <a16:creationId xmlns:a16="http://schemas.microsoft.com/office/drawing/2014/main" id="{36667CE6-F74A-4FF3-B0D7-77873FF0E4C9}"/>
                </a:ext>
              </a:extLst>
            </p:cNvPr>
            <p:cNvSpPr txBox="1"/>
            <p:nvPr/>
          </p:nvSpPr>
          <p:spPr>
            <a:xfrm>
              <a:off x="3851920" y="2491153"/>
              <a:ext cx="68609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brush2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TextBox 31">
              <a:extLst>
                <a:ext uri="{FF2B5EF4-FFF2-40B4-BE49-F238E27FC236}">
                  <a16:creationId xmlns:a16="http://schemas.microsoft.com/office/drawing/2014/main" id="{F5DAFB77-2190-4866-B83A-BD2F3A3D4AC5}"/>
                </a:ext>
              </a:extLst>
            </p:cNvPr>
            <p:cNvSpPr txBox="1"/>
            <p:nvPr/>
          </p:nvSpPr>
          <p:spPr>
            <a:xfrm>
              <a:off x="3862547" y="2941203"/>
              <a:ext cx="469449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Dry</a:t>
              </a:r>
            </a:p>
          </p:txBody>
        </p:sp>
        <p:sp>
          <p:nvSpPr>
            <p:cNvPr id="61" name="TextBox 32">
              <a:extLst>
                <a:ext uri="{FF2B5EF4-FFF2-40B4-BE49-F238E27FC236}">
                  <a16:creationId xmlns:a16="http://schemas.microsoft.com/office/drawing/2014/main" id="{92996983-8CBF-46E4-A4CF-0EC2060F0CB8}"/>
                </a:ext>
              </a:extLst>
            </p:cNvPr>
            <p:cNvSpPr txBox="1"/>
            <p:nvPr/>
          </p:nvSpPr>
          <p:spPr>
            <a:xfrm>
              <a:off x="3851920" y="3391253"/>
              <a:ext cx="704856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Output</a:t>
              </a:r>
            </a:p>
          </p:txBody>
        </p:sp>
        <p:sp>
          <p:nvSpPr>
            <p:cNvPr id="62" name="TextBox 33">
              <a:extLst>
                <a:ext uri="{FF2B5EF4-FFF2-40B4-BE49-F238E27FC236}">
                  <a16:creationId xmlns:a16="http://schemas.microsoft.com/office/drawing/2014/main" id="{20D762D7-F8A3-4337-9205-67D751B492E9}"/>
                </a:ext>
              </a:extLst>
            </p:cNvPr>
            <p:cNvSpPr txBox="1"/>
            <p:nvPr/>
          </p:nvSpPr>
          <p:spPr>
            <a:xfrm>
              <a:off x="4230700" y="1456038"/>
              <a:ext cx="99580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WET robot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TextBox 34">
              <a:extLst>
                <a:ext uri="{FF2B5EF4-FFF2-40B4-BE49-F238E27FC236}">
                  <a16:creationId xmlns:a16="http://schemas.microsoft.com/office/drawing/2014/main" id="{B07A1938-857A-47A6-8369-9A2EF35CBE9D}"/>
                </a:ext>
              </a:extLst>
            </p:cNvPr>
            <p:cNvSpPr txBox="1"/>
            <p:nvPr/>
          </p:nvSpPr>
          <p:spPr>
            <a:xfrm>
              <a:off x="5293573" y="1988840"/>
              <a:ext cx="477979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PIN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TextBox 35">
              <a:extLst>
                <a:ext uri="{FF2B5EF4-FFF2-40B4-BE49-F238E27FC236}">
                  <a16:creationId xmlns:a16="http://schemas.microsoft.com/office/drawing/2014/main" id="{8C10D29A-9D39-492B-98AB-2971BD0C8731}"/>
                </a:ext>
              </a:extLst>
            </p:cNvPr>
            <p:cNvSpPr txBox="1"/>
            <p:nvPr/>
          </p:nvSpPr>
          <p:spPr>
            <a:xfrm>
              <a:off x="5832140" y="863715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POUT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5F1B18C9-8926-459C-90BD-AD0037D7585D}"/>
                </a:ext>
              </a:extLst>
            </p:cNvPr>
            <p:cNvSpPr txBox="1"/>
            <p:nvPr/>
          </p:nvSpPr>
          <p:spPr>
            <a:xfrm>
              <a:off x="6147175" y="1176389"/>
              <a:ext cx="669033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HCLU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0ED42B3F-8D03-494A-96F6-4AB9C682DE4B}"/>
                </a:ext>
              </a:extLst>
            </p:cNvPr>
            <p:cNvSpPr txBox="1"/>
            <p:nvPr/>
          </p:nvSpPr>
          <p:spPr>
            <a:xfrm>
              <a:off x="5343508" y="3474006"/>
              <a:ext cx="71509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platen1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TextBox 38">
              <a:extLst>
                <a:ext uri="{FF2B5EF4-FFF2-40B4-BE49-F238E27FC236}">
                  <a16:creationId xmlns:a16="http://schemas.microsoft.com/office/drawing/2014/main" id="{D7E8E37F-9EC6-48C0-8183-0E09CEFAE425}"/>
                </a:ext>
              </a:extLst>
            </p:cNvPr>
            <p:cNvSpPr txBox="1"/>
            <p:nvPr/>
          </p:nvSpPr>
          <p:spPr>
            <a:xfrm>
              <a:off x="7992380" y="3519010"/>
              <a:ext cx="71509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platen2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TextBox 39">
              <a:extLst>
                <a:ext uri="{FF2B5EF4-FFF2-40B4-BE49-F238E27FC236}">
                  <a16:creationId xmlns:a16="http://schemas.microsoft.com/office/drawing/2014/main" id="{E0EED0DE-424A-4720-8B5B-53B55BC9B5C3}"/>
                </a:ext>
              </a:extLst>
            </p:cNvPr>
            <p:cNvSpPr txBox="1"/>
            <p:nvPr/>
          </p:nvSpPr>
          <p:spPr>
            <a:xfrm>
              <a:off x="8127395" y="1043736"/>
              <a:ext cx="71509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platen3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9C51D969-7D2E-4738-AE2E-8C979B496F5D}"/>
                </a:ext>
              </a:extLst>
            </p:cNvPr>
            <p:cNvSpPr txBox="1"/>
            <p:nvPr/>
          </p:nvSpPr>
          <p:spPr>
            <a:xfrm>
              <a:off x="6597225" y="2221123"/>
              <a:ext cx="962916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Head cross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TextBox 41">
              <a:extLst>
                <a:ext uri="{FF2B5EF4-FFF2-40B4-BE49-F238E27FC236}">
                  <a16:creationId xmlns:a16="http://schemas.microsoft.com/office/drawing/2014/main" id="{70561D1C-4EF7-432B-B3AE-B8327E3BFD6B}"/>
                </a:ext>
              </a:extLst>
            </p:cNvPr>
            <p:cNvSpPr txBox="1"/>
            <p:nvPr/>
          </p:nvSpPr>
          <p:spPr>
            <a:xfrm>
              <a:off x="6102170" y="1628801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Head1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TextBox 42">
              <a:extLst>
                <a:ext uri="{FF2B5EF4-FFF2-40B4-BE49-F238E27FC236}">
                  <a16:creationId xmlns:a16="http://schemas.microsoft.com/office/drawing/2014/main" id="{5068554E-7483-43FA-A3D7-EF4D540F82DE}"/>
                </a:ext>
              </a:extLst>
            </p:cNvPr>
            <p:cNvSpPr txBox="1"/>
            <p:nvPr/>
          </p:nvSpPr>
          <p:spPr>
            <a:xfrm>
              <a:off x="7444195" y="1673804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Head2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TextBox 43">
              <a:extLst>
                <a:ext uri="{FF2B5EF4-FFF2-40B4-BE49-F238E27FC236}">
                  <a16:creationId xmlns:a16="http://schemas.microsoft.com/office/drawing/2014/main" id="{3260C3E0-821F-4DBD-8AD7-DC0EE3535A46}"/>
                </a:ext>
              </a:extLst>
            </p:cNvPr>
            <p:cNvSpPr txBox="1"/>
            <p:nvPr/>
          </p:nvSpPr>
          <p:spPr>
            <a:xfrm>
              <a:off x="6102170" y="2787313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Head4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44">
              <a:extLst>
                <a:ext uri="{FF2B5EF4-FFF2-40B4-BE49-F238E27FC236}">
                  <a16:creationId xmlns:a16="http://schemas.microsoft.com/office/drawing/2014/main" id="{39A1AB91-596E-405B-8C34-C18993AD2BF4}"/>
                </a:ext>
              </a:extLst>
            </p:cNvPr>
            <p:cNvSpPr txBox="1"/>
            <p:nvPr/>
          </p:nvSpPr>
          <p:spPr>
            <a:xfrm>
              <a:off x="7439065" y="2801629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Head3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45">
              <a:extLst>
                <a:ext uri="{FF2B5EF4-FFF2-40B4-BE49-F238E27FC236}">
                  <a16:creationId xmlns:a16="http://schemas.microsoft.com/office/drawing/2014/main" id="{223ACF93-3D94-42AD-BDA0-76232CD638C3}"/>
                </a:ext>
              </a:extLst>
            </p:cNvPr>
            <p:cNvSpPr txBox="1"/>
            <p:nvPr/>
          </p:nvSpPr>
          <p:spPr>
            <a:xfrm>
              <a:off x="3716905" y="1231013"/>
              <a:ext cx="568388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input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TextBox 46">
              <a:extLst>
                <a:ext uri="{FF2B5EF4-FFF2-40B4-BE49-F238E27FC236}">
                  <a16:creationId xmlns:a16="http://schemas.microsoft.com/office/drawing/2014/main" id="{398CC5AC-44D1-4F1A-B65F-4F6E1C7B85C6}"/>
                </a:ext>
              </a:extLst>
            </p:cNvPr>
            <p:cNvSpPr txBox="1"/>
            <p:nvPr/>
          </p:nvSpPr>
          <p:spPr>
            <a:xfrm>
              <a:off x="1535353" y="3991543"/>
              <a:ext cx="49674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foup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extBox 47">
              <a:extLst>
                <a:ext uri="{FF2B5EF4-FFF2-40B4-BE49-F238E27FC236}">
                  <a16:creationId xmlns:a16="http://schemas.microsoft.com/office/drawing/2014/main" id="{BB15EECA-9A55-4BAA-9320-6C6A2DD8A259}"/>
                </a:ext>
              </a:extLst>
            </p:cNvPr>
            <p:cNvSpPr txBox="1"/>
            <p:nvPr/>
          </p:nvSpPr>
          <p:spPr>
            <a:xfrm>
              <a:off x="2321750" y="3985321"/>
              <a:ext cx="728738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FI robot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TextBox 48">
              <a:extLst>
                <a:ext uri="{FF2B5EF4-FFF2-40B4-BE49-F238E27FC236}">
                  <a16:creationId xmlns:a16="http://schemas.microsoft.com/office/drawing/2014/main" id="{8861F23C-1E9A-43B3-A2C0-B9B8B8FFB9A0}"/>
                </a:ext>
              </a:extLst>
            </p:cNvPr>
            <p:cNvSpPr txBox="1"/>
            <p:nvPr/>
          </p:nvSpPr>
          <p:spPr>
            <a:xfrm>
              <a:off x="3438477" y="3969060"/>
              <a:ext cx="988026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passthrough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TextBox 49">
              <a:extLst>
                <a:ext uri="{FF2B5EF4-FFF2-40B4-BE49-F238E27FC236}">
                  <a16:creationId xmlns:a16="http://schemas.microsoft.com/office/drawing/2014/main" id="{92D413F3-A3D1-4ADB-8BD1-25BABE3AE3D4}"/>
                </a:ext>
              </a:extLst>
            </p:cNvPr>
            <p:cNvSpPr txBox="1"/>
            <p:nvPr/>
          </p:nvSpPr>
          <p:spPr>
            <a:xfrm>
              <a:off x="4842030" y="3992579"/>
              <a:ext cx="937329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WET robot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TextBox 50">
              <a:extLst>
                <a:ext uri="{FF2B5EF4-FFF2-40B4-BE49-F238E27FC236}">
                  <a16:creationId xmlns:a16="http://schemas.microsoft.com/office/drawing/2014/main" id="{1870B611-A351-450B-BBFA-F1645822FA3E}"/>
                </a:ext>
              </a:extLst>
            </p:cNvPr>
            <p:cNvSpPr txBox="1"/>
            <p:nvPr/>
          </p:nvSpPr>
          <p:spPr>
            <a:xfrm>
              <a:off x="6172350" y="3992579"/>
              <a:ext cx="459213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PIN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TextBox 51">
              <a:extLst>
                <a:ext uri="{FF2B5EF4-FFF2-40B4-BE49-F238E27FC236}">
                  <a16:creationId xmlns:a16="http://schemas.microsoft.com/office/drawing/2014/main" id="{20552D0B-58AD-4AF7-948E-075E836F6B0B}"/>
                </a:ext>
              </a:extLst>
            </p:cNvPr>
            <p:cNvSpPr txBox="1"/>
            <p:nvPr/>
          </p:nvSpPr>
          <p:spPr>
            <a:xfrm>
              <a:off x="6912260" y="3992579"/>
              <a:ext cx="641740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HCLU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TextBox 52">
              <a:extLst>
                <a:ext uri="{FF2B5EF4-FFF2-40B4-BE49-F238E27FC236}">
                  <a16:creationId xmlns:a16="http://schemas.microsoft.com/office/drawing/2014/main" id="{270D7AC7-2CD3-49AE-AF16-4BA65CD4C4B7}"/>
                </a:ext>
              </a:extLst>
            </p:cNvPr>
            <p:cNvSpPr txBox="1"/>
            <p:nvPr/>
          </p:nvSpPr>
          <p:spPr>
            <a:xfrm>
              <a:off x="7857365" y="3992579"/>
              <a:ext cx="62468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Head1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53">
              <a:extLst>
                <a:ext uri="{FF2B5EF4-FFF2-40B4-BE49-F238E27FC236}">
                  <a16:creationId xmlns:a16="http://schemas.microsoft.com/office/drawing/2014/main" id="{763BC1A6-E3DB-4B2D-86EF-A0CA68C981E4}"/>
                </a:ext>
              </a:extLst>
            </p:cNvPr>
            <p:cNvSpPr txBox="1"/>
            <p:nvPr/>
          </p:nvSpPr>
          <p:spPr>
            <a:xfrm>
              <a:off x="7812360" y="4509121"/>
              <a:ext cx="680974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platen1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AD3ABA5B-1859-48A7-A770-2010C83FC865}"/>
                </a:ext>
              </a:extLst>
            </p:cNvPr>
            <p:cNvCxnSpPr/>
            <p:nvPr/>
          </p:nvCxnSpPr>
          <p:spPr bwMode="auto">
            <a:xfrm>
              <a:off x="8172400" y="4262609"/>
              <a:ext cx="0" cy="33904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4" name="TextBox 55">
              <a:extLst>
                <a:ext uri="{FF2B5EF4-FFF2-40B4-BE49-F238E27FC236}">
                  <a16:creationId xmlns:a16="http://schemas.microsoft.com/office/drawing/2014/main" id="{D154AACE-4206-4D67-BAF3-42B3A9E66060}"/>
                </a:ext>
              </a:extLst>
            </p:cNvPr>
            <p:cNvSpPr txBox="1"/>
            <p:nvPr/>
          </p:nvSpPr>
          <p:spPr>
            <a:xfrm>
              <a:off x="7812360" y="5027694"/>
              <a:ext cx="680974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platen2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56">
              <a:extLst>
                <a:ext uri="{FF2B5EF4-FFF2-40B4-BE49-F238E27FC236}">
                  <a16:creationId xmlns:a16="http://schemas.microsoft.com/office/drawing/2014/main" id="{A7F12E02-96EB-4166-A0E4-67ECFDFF8AE9}"/>
                </a:ext>
              </a:extLst>
            </p:cNvPr>
            <p:cNvSpPr txBox="1"/>
            <p:nvPr/>
          </p:nvSpPr>
          <p:spPr>
            <a:xfrm>
              <a:off x="7812360" y="5589240"/>
              <a:ext cx="680974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platen3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5ECAC228-D477-4D72-9E5D-A73661CB8C71}"/>
                </a:ext>
              </a:extLst>
            </p:cNvPr>
            <p:cNvCxnSpPr/>
            <p:nvPr/>
          </p:nvCxnSpPr>
          <p:spPr bwMode="auto">
            <a:xfrm flipV="1">
              <a:off x="2017826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8B1F5B0D-DC48-4B17-AAF5-61BF6C13DE93}"/>
                </a:ext>
              </a:extLst>
            </p:cNvPr>
            <p:cNvCxnSpPr/>
            <p:nvPr/>
          </p:nvCxnSpPr>
          <p:spPr bwMode="auto">
            <a:xfrm flipV="1">
              <a:off x="3097946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E7CBD692-7F0D-40DF-8DB3-C4DAD934B8AE}"/>
                </a:ext>
              </a:extLst>
            </p:cNvPr>
            <p:cNvCxnSpPr/>
            <p:nvPr/>
          </p:nvCxnSpPr>
          <p:spPr bwMode="auto">
            <a:xfrm flipV="1">
              <a:off x="4538106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9A24BEDF-9388-4C83-BC83-8FCB22D5C8FE}"/>
                </a:ext>
              </a:extLst>
            </p:cNvPr>
            <p:cNvCxnSpPr/>
            <p:nvPr/>
          </p:nvCxnSpPr>
          <p:spPr bwMode="auto">
            <a:xfrm flipV="1">
              <a:off x="5843251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FEE8D35-7D48-4629-8DB5-90D7D4F4EC53}"/>
                </a:ext>
              </a:extLst>
            </p:cNvPr>
            <p:cNvCxnSpPr/>
            <p:nvPr/>
          </p:nvCxnSpPr>
          <p:spPr bwMode="auto">
            <a:xfrm flipV="1">
              <a:off x="6608336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A5485F5-D974-4CE2-8500-66C04A5F0496}"/>
                </a:ext>
              </a:extLst>
            </p:cNvPr>
            <p:cNvCxnSpPr/>
            <p:nvPr/>
          </p:nvCxnSpPr>
          <p:spPr bwMode="auto">
            <a:xfrm flipV="1">
              <a:off x="7553441" y="4172599"/>
              <a:ext cx="393934" cy="10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BC8CC067-7F41-4700-9527-7C0188C2A1D9}"/>
                </a:ext>
              </a:extLst>
            </p:cNvPr>
            <p:cNvCxnSpPr/>
            <p:nvPr/>
          </p:nvCxnSpPr>
          <p:spPr bwMode="auto">
            <a:xfrm>
              <a:off x="8172400" y="4778660"/>
              <a:ext cx="0" cy="33904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85FA02CE-2960-43DB-A7DA-841CE2806E05}"/>
                </a:ext>
              </a:extLst>
            </p:cNvPr>
            <p:cNvCxnSpPr/>
            <p:nvPr/>
          </p:nvCxnSpPr>
          <p:spPr bwMode="auto">
            <a:xfrm>
              <a:off x="8172400" y="5318720"/>
              <a:ext cx="0" cy="33904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068E228-7363-4231-B47D-71775EB9C451}"/>
                </a:ext>
              </a:extLst>
            </p:cNvPr>
            <p:cNvCxnSpPr/>
            <p:nvPr/>
          </p:nvCxnSpPr>
          <p:spPr bwMode="auto">
            <a:xfrm flipH="1">
              <a:off x="7407315" y="5792779"/>
              <a:ext cx="45005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8FFB9480-8E55-45C8-AE1E-EA9B65BFBA7E}"/>
                </a:ext>
              </a:extLst>
            </p:cNvPr>
            <p:cNvCxnSpPr/>
            <p:nvPr/>
          </p:nvCxnSpPr>
          <p:spPr bwMode="auto">
            <a:xfrm flipV="1">
              <a:off x="7407315" y="4323875"/>
              <a:ext cx="0" cy="146890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5521E8E2-8EEF-45AF-9ED5-5EB54222055E}"/>
                </a:ext>
              </a:extLst>
            </p:cNvPr>
            <p:cNvCxnSpPr/>
            <p:nvPr/>
          </p:nvCxnSpPr>
          <p:spPr bwMode="auto">
            <a:xfrm>
              <a:off x="7182290" y="4331133"/>
              <a:ext cx="0" cy="56154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7BB6757D-F793-4922-9B75-1CFF99791EE8}"/>
                </a:ext>
              </a:extLst>
            </p:cNvPr>
            <p:cNvCxnSpPr/>
            <p:nvPr/>
          </p:nvCxnSpPr>
          <p:spPr bwMode="auto">
            <a:xfrm flipH="1">
              <a:off x="6732240" y="4892679"/>
              <a:ext cx="45979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8" name="TextBox 69">
              <a:extLst>
                <a:ext uri="{FF2B5EF4-FFF2-40B4-BE49-F238E27FC236}">
                  <a16:creationId xmlns:a16="http://schemas.microsoft.com/office/drawing/2014/main" id="{DFB32608-0211-4B72-B4DE-9D14DBCA1C7B}"/>
                </a:ext>
              </a:extLst>
            </p:cNvPr>
            <p:cNvSpPr txBox="1"/>
            <p:nvPr/>
          </p:nvSpPr>
          <p:spPr>
            <a:xfrm>
              <a:off x="6086837" y="4723402"/>
              <a:ext cx="622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POUT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939F0F09-6C43-41CE-B959-96E6778D358F}"/>
                </a:ext>
              </a:extLst>
            </p:cNvPr>
            <p:cNvCxnSpPr/>
            <p:nvPr/>
          </p:nvCxnSpPr>
          <p:spPr bwMode="auto">
            <a:xfrm flipH="1">
              <a:off x="5763886" y="4892679"/>
              <a:ext cx="338284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CB3132A2-EDAD-416F-8904-5CE5FDAAD9E5}"/>
                </a:ext>
              </a:extLst>
            </p:cNvPr>
            <p:cNvCxnSpPr/>
            <p:nvPr/>
          </p:nvCxnSpPr>
          <p:spPr bwMode="auto">
            <a:xfrm flipV="1">
              <a:off x="5763886" y="4307614"/>
              <a:ext cx="0" cy="58506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0D956FB5-0828-45DC-8AA3-35CEB053B596}"/>
                </a:ext>
              </a:extLst>
            </p:cNvPr>
            <p:cNvCxnSpPr/>
            <p:nvPr/>
          </p:nvCxnSpPr>
          <p:spPr bwMode="auto">
            <a:xfrm>
              <a:off x="5157065" y="4284095"/>
              <a:ext cx="0" cy="20150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TextBox 73">
              <a:extLst>
                <a:ext uri="{FF2B5EF4-FFF2-40B4-BE49-F238E27FC236}">
                  <a16:creationId xmlns:a16="http://schemas.microsoft.com/office/drawing/2014/main" id="{374F9290-2C2C-4A3F-AE47-961C9FB52D8D}"/>
                </a:ext>
              </a:extLst>
            </p:cNvPr>
            <p:cNvSpPr txBox="1"/>
            <p:nvPr/>
          </p:nvSpPr>
          <p:spPr>
            <a:xfrm>
              <a:off x="4853020" y="4374104"/>
              <a:ext cx="542801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Input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D7A1AD13-9DB6-4165-AF22-7686F20817BA}"/>
                </a:ext>
              </a:extLst>
            </p:cNvPr>
            <p:cNvCxnSpPr/>
            <p:nvPr/>
          </p:nvCxnSpPr>
          <p:spPr bwMode="auto">
            <a:xfrm>
              <a:off x="5157065" y="4644135"/>
              <a:ext cx="0" cy="20150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4" name="TextBox 75">
              <a:extLst>
                <a:ext uri="{FF2B5EF4-FFF2-40B4-BE49-F238E27FC236}">
                  <a16:creationId xmlns:a16="http://schemas.microsoft.com/office/drawing/2014/main" id="{F9D6E1CB-6FFA-4F01-98A9-603866EAC0E8}"/>
                </a:ext>
              </a:extLst>
            </p:cNvPr>
            <p:cNvSpPr txBox="1"/>
            <p:nvPr/>
          </p:nvSpPr>
          <p:spPr>
            <a:xfrm>
              <a:off x="4853020" y="4800636"/>
              <a:ext cx="559859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MEG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TextBox 76">
              <a:extLst>
                <a:ext uri="{FF2B5EF4-FFF2-40B4-BE49-F238E27FC236}">
                  <a16:creationId xmlns:a16="http://schemas.microsoft.com/office/drawing/2014/main" id="{76449C01-E932-4AB1-86C4-1CDCD9562458}"/>
                </a:ext>
              </a:extLst>
            </p:cNvPr>
            <p:cNvSpPr txBox="1"/>
            <p:nvPr/>
          </p:nvSpPr>
          <p:spPr>
            <a:xfrm>
              <a:off x="4797025" y="5162709"/>
              <a:ext cx="641740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brush1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A55C769E-F44C-495B-9D7D-54AF8EF40747}"/>
                </a:ext>
              </a:extLst>
            </p:cNvPr>
            <p:cNvCxnSpPr/>
            <p:nvPr/>
          </p:nvCxnSpPr>
          <p:spPr bwMode="auto">
            <a:xfrm>
              <a:off x="5157065" y="5456258"/>
              <a:ext cx="0" cy="20150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DB9CFBE-96E0-4E77-B213-23CB7532828F}"/>
                </a:ext>
              </a:extLst>
            </p:cNvPr>
            <p:cNvCxnSpPr/>
            <p:nvPr/>
          </p:nvCxnSpPr>
          <p:spPr bwMode="auto">
            <a:xfrm>
              <a:off x="5157065" y="5051213"/>
              <a:ext cx="0" cy="20150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8" name="TextBox 79">
              <a:extLst>
                <a:ext uri="{FF2B5EF4-FFF2-40B4-BE49-F238E27FC236}">
                  <a16:creationId xmlns:a16="http://schemas.microsoft.com/office/drawing/2014/main" id="{1128975F-CF5C-4627-9839-8C60924086DB}"/>
                </a:ext>
              </a:extLst>
            </p:cNvPr>
            <p:cNvSpPr txBox="1"/>
            <p:nvPr/>
          </p:nvSpPr>
          <p:spPr>
            <a:xfrm>
              <a:off x="4817995" y="5544236"/>
              <a:ext cx="641740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brush2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AF677337-B2D0-4F11-B49B-E3DB3FE7D038}"/>
                </a:ext>
              </a:extLst>
            </p:cNvPr>
            <p:cNvCxnSpPr/>
            <p:nvPr/>
          </p:nvCxnSpPr>
          <p:spPr bwMode="auto">
            <a:xfrm>
              <a:off x="5157065" y="5814265"/>
              <a:ext cx="0" cy="20150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0" name="TextBox 81">
              <a:extLst>
                <a:ext uri="{FF2B5EF4-FFF2-40B4-BE49-F238E27FC236}">
                  <a16:creationId xmlns:a16="http://schemas.microsoft.com/office/drawing/2014/main" id="{B65EEEC3-E4C6-4C27-8032-777044771479}"/>
                </a:ext>
              </a:extLst>
            </p:cNvPr>
            <p:cNvSpPr txBox="1"/>
            <p:nvPr/>
          </p:nvSpPr>
          <p:spPr>
            <a:xfrm>
              <a:off x="4923431" y="5904275"/>
              <a:ext cx="45068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Dry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DF76363C-651F-4C03-806B-B8C42252485D}"/>
                </a:ext>
              </a:extLst>
            </p:cNvPr>
            <p:cNvCxnSpPr/>
            <p:nvPr/>
          </p:nvCxnSpPr>
          <p:spPr bwMode="auto">
            <a:xfrm>
              <a:off x="5157065" y="6197824"/>
              <a:ext cx="0" cy="20150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83">
              <a:extLst>
                <a:ext uri="{FF2B5EF4-FFF2-40B4-BE49-F238E27FC236}">
                  <a16:creationId xmlns:a16="http://schemas.microsoft.com/office/drawing/2014/main" id="{E7DA7F52-C41E-4B16-BC87-3AF32C5927C6}"/>
                </a:ext>
              </a:extLst>
            </p:cNvPr>
            <p:cNvSpPr txBox="1"/>
            <p:nvPr/>
          </p:nvSpPr>
          <p:spPr>
            <a:xfrm>
              <a:off x="4787286" y="6309320"/>
              <a:ext cx="651975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Output</a:t>
              </a:r>
              <a:endParaRPr lang="zh-CN" alt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A62AB3E0-C49A-4863-BC42-F11DF778630F}"/>
                </a:ext>
              </a:extLst>
            </p:cNvPr>
            <p:cNvCxnSpPr/>
            <p:nvPr/>
          </p:nvCxnSpPr>
          <p:spPr bwMode="auto">
            <a:xfrm flipH="1">
              <a:off x="2906815" y="6478597"/>
              <a:ext cx="1950501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CB5419ED-FE9C-4283-838E-664EF32601B1}"/>
                </a:ext>
              </a:extLst>
            </p:cNvPr>
            <p:cNvCxnSpPr/>
            <p:nvPr/>
          </p:nvCxnSpPr>
          <p:spPr bwMode="auto">
            <a:xfrm flipV="1">
              <a:off x="2906815" y="4284095"/>
              <a:ext cx="0" cy="21945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99437B75-B52B-4F30-A38F-FD9CD7E25011}"/>
                </a:ext>
              </a:extLst>
            </p:cNvPr>
            <p:cNvCxnSpPr/>
            <p:nvPr/>
          </p:nvCxnSpPr>
          <p:spPr bwMode="auto">
            <a:xfrm>
              <a:off x="2546775" y="4286128"/>
              <a:ext cx="0" cy="56154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64986A5C-A5D5-4228-A449-C972ACFD1637}"/>
                </a:ext>
              </a:extLst>
            </p:cNvPr>
            <p:cNvCxnSpPr/>
            <p:nvPr/>
          </p:nvCxnSpPr>
          <p:spPr bwMode="auto">
            <a:xfrm flipH="1">
              <a:off x="1816039" y="4847674"/>
              <a:ext cx="740478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E23AF365-E9CB-4394-A969-777FCCF3A7FC}"/>
                </a:ext>
              </a:extLst>
            </p:cNvPr>
            <p:cNvCxnSpPr/>
            <p:nvPr/>
          </p:nvCxnSpPr>
          <p:spPr bwMode="auto">
            <a:xfrm flipV="1">
              <a:off x="1830122" y="4255281"/>
              <a:ext cx="0" cy="58506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TextBox 89">
              <a:extLst>
                <a:ext uri="{FF2B5EF4-FFF2-40B4-BE49-F238E27FC236}">
                  <a16:creationId xmlns:a16="http://schemas.microsoft.com/office/drawing/2014/main" id="{E7478CA3-4725-43E7-9A57-4796824ECBCD}"/>
                </a:ext>
              </a:extLst>
            </p:cNvPr>
            <p:cNvSpPr txBox="1"/>
            <p:nvPr/>
          </p:nvSpPr>
          <p:spPr>
            <a:xfrm>
              <a:off x="3716905" y="863715"/>
              <a:ext cx="1055032" cy="37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itchFamily="18" charset="0"/>
                  <a:cs typeface="Times New Roman" pitchFamily="18" charset="0"/>
                </a:rPr>
                <a:t>passthrough</a:t>
              </a:r>
              <a:endParaRPr lang="zh-CN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9" name="TextBox 17">
            <a:extLst>
              <a:ext uri="{FF2B5EF4-FFF2-40B4-BE49-F238E27FC236}">
                <a16:creationId xmlns:a16="http://schemas.microsoft.com/office/drawing/2014/main" id="{C5C4C992-338C-416E-B819-ABB36725A7FB}"/>
              </a:ext>
            </a:extLst>
          </p:cNvPr>
          <p:cNvSpPr txBox="1"/>
          <p:nvPr/>
        </p:nvSpPr>
        <p:spPr>
          <a:xfrm>
            <a:off x="44170" y="554408"/>
            <a:ext cx="4897394" cy="400120"/>
          </a:xfrm>
          <a:prstGeom prst="rect">
            <a:avLst/>
          </a:prstGeom>
          <a:noFill/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硅片做工艺时的传送路径介绍：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431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F31725-02C1-4771-9CA3-EE4FDC45BC20}"/>
              </a:ext>
            </a:extLst>
          </p:cNvPr>
          <p:cNvSpPr txBox="1"/>
          <p:nvPr/>
        </p:nvSpPr>
        <p:spPr>
          <a:xfrm>
            <a:off x="251520" y="123478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Q&amp;A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57BAD7-E047-42DA-B3E6-4984F5B4400C}"/>
              </a:ext>
            </a:extLst>
          </p:cNvPr>
          <p:cNvSpPr txBox="1"/>
          <p:nvPr/>
        </p:nvSpPr>
        <p:spPr>
          <a:xfrm>
            <a:off x="179512" y="660936"/>
            <a:ext cx="7056784" cy="383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Q1. </a:t>
            </a:r>
            <a:r>
              <a:rPr lang="en-US" altLang="zh-CN" sz="1600" dirty="0"/>
              <a:t>CMP </a:t>
            </a:r>
            <a:r>
              <a:rPr lang="zh-CN" altLang="en-US" sz="1600" dirty="0"/>
              <a:t>是什么的缩写？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Q2. </a:t>
            </a:r>
            <a:r>
              <a:rPr lang="en-US" altLang="zh-CN" sz="1600" dirty="0"/>
              <a:t>CMP LK </a:t>
            </a:r>
            <a:r>
              <a:rPr lang="zh-CN" altLang="en-US" sz="1600" dirty="0"/>
              <a:t>机台由哪几大部分构成？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Q3. </a:t>
            </a:r>
            <a:r>
              <a:rPr lang="en-US" altLang="zh-CN" sz="1600" dirty="0"/>
              <a:t>CMP </a:t>
            </a:r>
            <a:r>
              <a:rPr lang="zh-CN" altLang="en-US" sz="1600" dirty="0"/>
              <a:t>研磨头</a:t>
            </a:r>
            <a:r>
              <a:rPr lang="en-US" altLang="zh-CN" sz="1600" dirty="0"/>
              <a:t>12</a:t>
            </a:r>
            <a:r>
              <a:rPr lang="zh-CN" altLang="en-US" sz="1600" dirty="0"/>
              <a:t>寸</a:t>
            </a:r>
            <a:r>
              <a:rPr lang="en-US" altLang="zh-CN" sz="1600" dirty="0"/>
              <a:t>55nm</a:t>
            </a:r>
            <a:r>
              <a:rPr lang="zh-CN" altLang="en-US" sz="1600" dirty="0"/>
              <a:t>一般有几个气腔构成？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Q4. </a:t>
            </a:r>
            <a:r>
              <a:rPr lang="en-US" altLang="zh-CN" sz="1600" dirty="0"/>
              <a:t>CMP </a:t>
            </a:r>
            <a:r>
              <a:rPr lang="zh-CN" altLang="en-US" sz="1600" dirty="0"/>
              <a:t>研磨部分的耗材主要有哪些？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Q5. </a:t>
            </a:r>
            <a:r>
              <a:rPr lang="en-US" altLang="zh-CN" sz="1600" dirty="0"/>
              <a:t>CMP </a:t>
            </a:r>
            <a:r>
              <a:rPr lang="zh-CN" altLang="en-US" sz="1600" dirty="0"/>
              <a:t>研磨时终点检测模块位于哪个位置？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Q6. </a:t>
            </a:r>
            <a:r>
              <a:rPr lang="en-US" altLang="zh-CN" sz="1600" dirty="0"/>
              <a:t>CMP </a:t>
            </a:r>
            <a:r>
              <a:rPr lang="zh-CN" altLang="en-US" sz="1600" dirty="0"/>
              <a:t>清洗部分有几个模块？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Q7. </a:t>
            </a:r>
            <a:r>
              <a:rPr lang="en-US" altLang="zh-CN" sz="1600" dirty="0"/>
              <a:t>CMP </a:t>
            </a:r>
            <a:r>
              <a:rPr lang="zh-CN" altLang="en-US" sz="1600" dirty="0"/>
              <a:t>研磨时</a:t>
            </a:r>
            <a:r>
              <a:rPr lang="en-US" altLang="zh-CN" sz="1600" dirty="0"/>
              <a:t>Head</a:t>
            </a:r>
            <a:r>
              <a:rPr lang="zh-CN" altLang="en-US" sz="1600" dirty="0"/>
              <a:t>和</a:t>
            </a:r>
            <a:r>
              <a:rPr lang="en-US" altLang="zh-CN" sz="1600" dirty="0"/>
              <a:t>Condition Sweep</a:t>
            </a:r>
            <a:r>
              <a:rPr lang="zh-CN" altLang="en-US" sz="1600" dirty="0"/>
              <a:t>是同向还是反向？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Q8. </a:t>
            </a:r>
            <a:r>
              <a:rPr lang="en-US" altLang="zh-CN" sz="1600" dirty="0"/>
              <a:t>CMP LK</a:t>
            </a:r>
            <a:r>
              <a:rPr lang="zh-CN" altLang="en-US" sz="1600" dirty="0"/>
              <a:t>机台有几个研磨盘？几个研磨头？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Q9. </a:t>
            </a:r>
            <a:r>
              <a:rPr lang="en-US" altLang="zh-CN" sz="1600" dirty="0"/>
              <a:t>CMP LK</a:t>
            </a:r>
            <a:r>
              <a:rPr lang="zh-CN" altLang="en-US" sz="1600" dirty="0"/>
              <a:t>机台一般每片</a:t>
            </a:r>
            <a:r>
              <a:rPr lang="en-US" altLang="zh-CN" sz="1600" dirty="0"/>
              <a:t>Wafer Process</a:t>
            </a:r>
            <a:r>
              <a:rPr lang="zh-CN" altLang="en-US" sz="1600" dirty="0"/>
              <a:t>会过几个研磨头和研磨盘？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Q10. </a:t>
            </a:r>
            <a:r>
              <a:rPr lang="en-US" altLang="zh-CN" sz="1600" dirty="0"/>
              <a:t>CMP </a:t>
            </a:r>
            <a:r>
              <a:rPr lang="zh-CN" altLang="en-US" sz="1600" dirty="0"/>
              <a:t>制程能否进行</a:t>
            </a:r>
            <a:r>
              <a:rPr lang="en-US" altLang="zh-CN" sz="1600" dirty="0"/>
              <a:t>Rework</a:t>
            </a:r>
            <a:r>
              <a:rPr lang="zh-CN" altLang="en-US" sz="1600" dirty="0"/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219396-F2C3-4A52-BFBE-3D82F861E322}"/>
              </a:ext>
            </a:extLst>
          </p:cNvPr>
          <p:cNvSpPr txBox="1"/>
          <p:nvPr/>
        </p:nvSpPr>
        <p:spPr>
          <a:xfrm>
            <a:off x="4529844" y="615095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A1: </a:t>
            </a:r>
            <a:r>
              <a:rPr lang="en-US" altLang="zh-CN" sz="1600" dirty="0"/>
              <a:t>Chemical</a:t>
            </a:r>
            <a:r>
              <a:rPr lang="zh-CN" altLang="en-US" sz="1600" dirty="0"/>
              <a:t>化学</a:t>
            </a:r>
            <a:r>
              <a:rPr lang="en-US" altLang="zh-CN" sz="1600" dirty="0"/>
              <a:t>-Mechanical</a:t>
            </a:r>
            <a:r>
              <a:rPr lang="zh-CN" altLang="en-US" sz="1600" dirty="0"/>
              <a:t>机械</a:t>
            </a:r>
            <a:r>
              <a:rPr lang="en-US" altLang="zh-CN" sz="1600" dirty="0"/>
              <a:t>-Polish</a:t>
            </a:r>
            <a:r>
              <a:rPr lang="zh-CN" altLang="en-US" sz="1600" dirty="0"/>
              <a:t>研磨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D0A03-8516-4EF6-A45B-E8F0E31EAC31}"/>
              </a:ext>
            </a:extLst>
          </p:cNvPr>
          <p:cNvSpPr txBox="1"/>
          <p:nvPr/>
        </p:nvSpPr>
        <p:spPr>
          <a:xfrm>
            <a:off x="5436096" y="1072190"/>
            <a:ext cx="583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A2: </a:t>
            </a:r>
            <a:r>
              <a:rPr lang="zh-CN" altLang="en-US" sz="1600" dirty="0"/>
              <a:t>传输部分</a:t>
            </a:r>
            <a:r>
              <a:rPr lang="en-US" altLang="zh-CN" sz="1600" dirty="0"/>
              <a:t>/</a:t>
            </a:r>
            <a:r>
              <a:rPr lang="zh-CN" altLang="en-US" sz="1600" dirty="0"/>
              <a:t>研磨部分</a:t>
            </a:r>
            <a:r>
              <a:rPr lang="en-US" altLang="zh-CN" sz="1600" dirty="0"/>
              <a:t>/</a:t>
            </a:r>
            <a:r>
              <a:rPr lang="zh-CN" altLang="en-US" sz="1600" dirty="0"/>
              <a:t>清洗部分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61B99C-34F9-4E1B-88ED-991C3FE3A06E}"/>
              </a:ext>
            </a:extLst>
          </p:cNvPr>
          <p:cNvSpPr txBox="1"/>
          <p:nvPr/>
        </p:nvSpPr>
        <p:spPr>
          <a:xfrm>
            <a:off x="5436096" y="1446583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A3: </a:t>
            </a:r>
            <a:r>
              <a:rPr lang="en-US" altLang="zh-CN" sz="1600" dirty="0"/>
              <a:t>5</a:t>
            </a:r>
            <a:r>
              <a:rPr lang="zh-CN" altLang="en-US" sz="1600" dirty="0"/>
              <a:t>个气腔</a:t>
            </a:r>
            <a:r>
              <a:rPr lang="en-US" altLang="zh-CN" sz="1600" dirty="0"/>
              <a:t>(0~40~100~130~145~150)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5E48BC-3EEE-42A6-ACAF-E61BAF385AFE}"/>
              </a:ext>
            </a:extLst>
          </p:cNvPr>
          <p:cNvSpPr txBox="1"/>
          <p:nvPr/>
        </p:nvSpPr>
        <p:spPr>
          <a:xfrm>
            <a:off x="4225134" y="1812930"/>
            <a:ext cx="4846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A4: </a:t>
            </a:r>
            <a:r>
              <a:rPr lang="zh-CN" altLang="en-US" sz="1600" dirty="0"/>
              <a:t>研磨垫</a:t>
            </a:r>
            <a:r>
              <a:rPr lang="en-US" altLang="zh-CN" sz="1600" dirty="0"/>
              <a:t>pad</a:t>
            </a:r>
            <a:r>
              <a:rPr lang="zh-CN" altLang="en-US" sz="1600" dirty="0"/>
              <a:t>，研磨修整盘</a:t>
            </a:r>
            <a:r>
              <a:rPr lang="en-US" altLang="zh-CN" sz="1600" dirty="0"/>
              <a:t>disk</a:t>
            </a:r>
            <a:r>
              <a:rPr lang="zh-CN" altLang="en-US" sz="1600" dirty="0"/>
              <a:t>，研磨液</a:t>
            </a:r>
            <a:r>
              <a:rPr lang="en-US" altLang="zh-CN" sz="1600" dirty="0"/>
              <a:t>slurry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576074-D70F-41E0-94FC-6D4B97684DBC}"/>
              </a:ext>
            </a:extLst>
          </p:cNvPr>
          <p:cNvSpPr txBox="1"/>
          <p:nvPr/>
        </p:nvSpPr>
        <p:spPr>
          <a:xfrm>
            <a:off x="5436096" y="2185578"/>
            <a:ext cx="163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A5: </a:t>
            </a:r>
            <a:r>
              <a:rPr lang="zh-CN" altLang="en-US" sz="1600" dirty="0"/>
              <a:t>研磨盘内部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34371C-9BD2-4305-B627-3C3C79DCD798}"/>
              </a:ext>
            </a:extLst>
          </p:cNvPr>
          <p:cNvSpPr txBox="1"/>
          <p:nvPr/>
        </p:nvSpPr>
        <p:spPr>
          <a:xfrm>
            <a:off x="5436096" y="2553745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A6: </a:t>
            </a:r>
            <a:r>
              <a:rPr lang="zh-CN" altLang="en-US" sz="1600" dirty="0"/>
              <a:t>兆声清洗，毛刷</a:t>
            </a:r>
            <a:r>
              <a:rPr lang="en-US" altLang="zh-CN" sz="1600" dirty="0"/>
              <a:t>1</a:t>
            </a:r>
            <a:r>
              <a:rPr lang="zh-CN" altLang="en-US" sz="1600" dirty="0"/>
              <a:t>，毛刷</a:t>
            </a:r>
            <a:r>
              <a:rPr lang="en-US" altLang="zh-CN" sz="1600" dirty="0"/>
              <a:t>2</a:t>
            </a:r>
            <a:r>
              <a:rPr lang="zh-CN" altLang="en-US" sz="1600" dirty="0"/>
              <a:t>，干燥器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1D7D47-C35B-449E-B7BC-4B7A98C877BE}"/>
              </a:ext>
            </a:extLst>
          </p:cNvPr>
          <p:cNvSpPr txBox="1"/>
          <p:nvPr/>
        </p:nvSpPr>
        <p:spPr>
          <a:xfrm>
            <a:off x="5436096" y="2933799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A7: </a:t>
            </a:r>
            <a:r>
              <a:rPr lang="zh-CN" altLang="en-US" sz="1600" dirty="0"/>
              <a:t>同向，避免碰撞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DE654-91ED-408F-85E0-6B52F2B10F5F}"/>
              </a:ext>
            </a:extLst>
          </p:cNvPr>
          <p:cNvSpPr txBox="1"/>
          <p:nvPr/>
        </p:nvSpPr>
        <p:spPr>
          <a:xfrm>
            <a:off x="5436096" y="331155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A8: </a:t>
            </a:r>
            <a:r>
              <a:rPr lang="en-US" altLang="zh-CN" sz="1600" dirty="0"/>
              <a:t>3</a:t>
            </a:r>
            <a:r>
              <a:rPr lang="zh-CN" altLang="en-US" sz="1600" dirty="0"/>
              <a:t>个研磨盘，</a:t>
            </a:r>
            <a:r>
              <a:rPr lang="en-US" altLang="zh-CN" sz="1600" dirty="0"/>
              <a:t>4</a:t>
            </a:r>
            <a:r>
              <a:rPr lang="zh-CN" altLang="en-US" sz="1600" dirty="0"/>
              <a:t>个研磨头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C03F61-1F30-4D01-9751-5556A30A4F7F}"/>
              </a:ext>
            </a:extLst>
          </p:cNvPr>
          <p:cNvSpPr txBox="1"/>
          <p:nvPr/>
        </p:nvSpPr>
        <p:spPr>
          <a:xfrm>
            <a:off x="6331592" y="3660748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A9: </a:t>
            </a:r>
            <a:r>
              <a:rPr lang="en-US" altLang="zh-CN" sz="1600" dirty="0"/>
              <a:t>3</a:t>
            </a:r>
            <a:r>
              <a:rPr lang="zh-CN" altLang="en-US" sz="1600" dirty="0"/>
              <a:t>个研磨盘，</a:t>
            </a:r>
            <a:r>
              <a:rPr lang="en-US" altLang="zh-CN" sz="1600" dirty="0"/>
              <a:t>1</a:t>
            </a:r>
            <a:r>
              <a:rPr lang="zh-CN" altLang="en-US" sz="1600" dirty="0"/>
              <a:t>个研磨头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E3738D-F29E-4016-BB07-A958D8BA7D0F}"/>
              </a:ext>
            </a:extLst>
          </p:cNvPr>
          <p:cNvSpPr txBox="1"/>
          <p:nvPr/>
        </p:nvSpPr>
        <p:spPr>
          <a:xfrm>
            <a:off x="3148206" y="4020574"/>
            <a:ext cx="639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A10: </a:t>
            </a:r>
            <a:r>
              <a:rPr lang="zh-CN" altLang="en-US" sz="1600" dirty="0"/>
              <a:t>要根据制程划分，一般偏厚可以</a:t>
            </a:r>
            <a:r>
              <a:rPr lang="en-US" altLang="zh-CN" sz="1600" dirty="0"/>
              <a:t>rework</a:t>
            </a:r>
            <a:r>
              <a:rPr lang="zh-CN" altLang="en-US" sz="1600" dirty="0"/>
              <a:t>，偏薄除</a:t>
            </a:r>
            <a:r>
              <a:rPr lang="en-US" altLang="zh-CN" sz="1600" dirty="0"/>
              <a:t>ILD</a:t>
            </a:r>
            <a:r>
              <a:rPr lang="zh-CN" altLang="en-US" sz="1600" dirty="0"/>
              <a:t>不能</a:t>
            </a:r>
            <a:r>
              <a:rPr lang="en-US" altLang="zh-CN" sz="1600" dirty="0" err="1"/>
              <a:t>redep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273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706CCBB-5DA5-4BAC-8E64-BC34461F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4742362"/>
            <a:ext cx="9142412" cy="401138"/>
          </a:xfrm>
          <a:prstGeom prst="rect">
            <a:avLst/>
          </a:prstGeom>
        </p:spPr>
      </p:pic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0C09A465-848A-4070-A963-E797332A4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704454"/>
              </p:ext>
            </p:extLst>
          </p:nvPr>
        </p:nvGraphicFramePr>
        <p:xfrm>
          <a:off x="1799692" y="915566"/>
          <a:ext cx="5544616" cy="358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459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5">
            <a:extLst>
              <a:ext uri="{FF2B5EF4-FFF2-40B4-BE49-F238E27FC236}">
                <a16:creationId xmlns:a16="http://schemas.microsoft.com/office/drawing/2014/main" id="{9AF61317-AA4B-4681-8B80-1A881FA1E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987574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zh-CN" altLang="en-US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创芯</a:t>
            </a:r>
            <a:r>
              <a:rPr lang="en-US" altLang="zh-CN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CMP</a:t>
            </a:r>
            <a:r>
              <a:rPr lang="zh-CN" altLang="en-US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机台介绍</a:t>
            </a: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B3A859D4-EA3F-43B6-9246-EBA8EB84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2067574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2</a:t>
            </a:r>
            <a:endParaRPr lang="zh-CN" altLang="en-US" sz="2800" b="1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711A07AF-8F96-40DF-9953-CF12AE03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2067574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>
                <a:solidFill>
                  <a:schemeClr val="tx2"/>
                </a:solidFill>
              </a:rPr>
              <a:t>CMP </a:t>
            </a:r>
            <a:r>
              <a:rPr lang="zh-CN" altLang="en-US" sz="2800" b="1" dirty="0">
                <a:solidFill>
                  <a:schemeClr val="tx2"/>
                </a:solidFill>
              </a:rPr>
              <a:t>设备研磨部分介绍</a:t>
            </a:r>
            <a:endParaRPr lang="en-US" altLang="zh-CN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8">
            <a:extLst>
              <a:ext uri="{FF2B5EF4-FFF2-40B4-BE49-F238E27FC236}">
                <a16:creationId xmlns:a16="http://schemas.microsoft.com/office/drawing/2014/main" id="{3F42D0C9-DB8B-45D1-ADDF-2B8E5469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4218028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4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0D1701BD-4EB7-406B-8CAE-80D0D364E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048" y="4218028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Reflexion</a:t>
            </a:r>
            <a:r>
              <a:rPr lang="en-US" altLang="zh-CN" sz="2800" b="1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LK</a:t>
            </a:r>
            <a:r>
              <a:rPr lang="zh-CN" altLang="en-US" sz="2800" b="1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传片路径介绍</a:t>
            </a:r>
            <a:endParaRPr lang="en-US" altLang="zh-CN" sz="2800" b="1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A76176E6-F4A6-47FA-915E-BE75172B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3138028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3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E98A60CC-552D-4FAE-8F36-9918CF3B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3138028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chemeClr val="tx2"/>
                </a:solidFill>
              </a:rPr>
              <a:t>  CMP </a:t>
            </a:r>
            <a:r>
              <a:rPr lang="zh-CN" altLang="en-US" sz="2800" b="1" dirty="0">
                <a:solidFill>
                  <a:schemeClr val="tx2"/>
                </a:solidFill>
              </a:rPr>
              <a:t>清洗部分介绍</a:t>
            </a:r>
            <a:endParaRPr lang="en-US" altLang="zh-CN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4">
            <a:extLst>
              <a:ext uri="{FF2B5EF4-FFF2-40B4-BE49-F238E27FC236}">
                <a16:creationId xmlns:a16="http://schemas.microsoft.com/office/drawing/2014/main" id="{B9479D82-BA74-4C65-A90F-0DCF30CB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987574"/>
            <a:ext cx="828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1</a:t>
            </a:r>
            <a:endParaRPr lang="zh-CN" altLang="en-US" sz="2800" b="1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8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708FB3-0BF1-4FD9-A3A5-246ECBCD84CA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创芯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机台介绍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1CD12256-9FE5-447A-A2B9-C62DEB37FC92}"/>
              </a:ext>
            </a:extLst>
          </p:cNvPr>
          <p:cNvSpPr txBox="1">
            <a:spLocks/>
          </p:cNvSpPr>
          <p:nvPr/>
        </p:nvSpPr>
        <p:spPr>
          <a:xfrm>
            <a:off x="-7660" y="616489"/>
            <a:ext cx="9145588" cy="4527011"/>
          </a:xfrm>
          <a:prstGeom prst="rect">
            <a:avLst/>
          </a:prstGeom>
        </p:spPr>
        <p:txBody>
          <a:bodyPr>
            <a:normAutofit/>
          </a:bodyPr>
          <a:lstStyle>
            <a:lvl1pPr marL="408188" indent="-408188" algn="l" defTabSz="108850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半导体业界，</a:t>
            </a:r>
            <a:r>
              <a:rPr lang="en-US" altLang="zh-CN" dirty="0"/>
              <a:t>300mm CMP</a:t>
            </a:r>
            <a:r>
              <a:rPr lang="zh-CN" altLang="en-US" dirty="0"/>
              <a:t>主要使用的机台类型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0D72624-BB46-4330-AA7F-4F24AD1324D2}"/>
              </a:ext>
            </a:extLst>
          </p:cNvPr>
          <p:cNvGrpSpPr/>
          <p:nvPr/>
        </p:nvGrpSpPr>
        <p:grpSpPr>
          <a:xfrm>
            <a:off x="626634" y="1177106"/>
            <a:ext cx="4138453" cy="1739048"/>
            <a:chOff x="971600" y="1105998"/>
            <a:chExt cx="4138453" cy="1739048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DE439BEB-2D1A-474D-BE4E-7C723C7D4ACD}"/>
                </a:ext>
              </a:extLst>
            </p:cNvPr>
            <p:cNvSpPr/>
            <p:nvPr/>
          </p:nvSpPr>
          <p:spPr>
            <a:xfrm>
              <a:off x="971600" y="1427297"/>
              <a:ext cx="1513419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400" dirty="0"/>
                <a:t>应用材料</a:t>
              </a:r>
              <a:r>
                <a:rPr lang="en-US" altLang="zh-CN" sz="1400" dirty="0"/>
                <a:t>(AMAT)</a:t>
              </a:r>
              <a:endPara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5869EAEE-D02C-4BEA-A8A1-04C0E13F9652}"/>
                </a:ext>
              </a:extLst>
            </p:cNvPr>
            <p:cNvSpPr/>
            <p:nvPr/>
          </p:nvSpPr>
          <p:spPr>
            <a:xfrm>
              <a:off x="3493995" y="1105998"/>
              <a:ext cx="914159" cy="340519"/>
            </a:xfrm>
            <a:prstGeom prst="roundRect">
              <a:avLst/>
            </a:prstGeom>
            <a:solidFill>
              <a:srgbClr val="00B05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Reflexion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0FF29FF5-2653-40D9-85FD-026CA940541A}"/>
                </a:ext>
              </a:extLst>
            </p:cNvPr>
            <p:cNvSpPr/>
            <p:nvPr/>
          </p:nvSpPr>
          <p:spPr>
            <a:xfrm>
              <a:off x="3484847" y="1586236"/>
              <a:ext cx="1376163" cy="340519"/>
            </a:xfrm>
            <a:prstGeom prst="roundRect">
              <a:avLst/>
            </a:prstGeom>
            <a:solidFill>
              <a:srgbClr val="00B05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/>
                <a:t>Reflexion LK2.0</a:t>
              </a:r>
              <a:endParaRPr lang="zh-CN" altLang="en-US" sz="1400" dirty="0" err="1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94E144A4-2C8E-4565-8B3B-2E4EF9B701B9}"/>
                </a:ext>
              </a:extLst>
            </p:cNvPr>
            <p:cNvSpPr/>
            <p:nvPr/>
          </p:nvSpPr>
          <p:spPr>
            <a:xfrm>
              <a:off x="3493995" y="2049764"/>
              <a:ext cx="1376162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/>
                <a:t>Reflexion LK3.0</a:t>
              </a:r>
              <a:endParaRPr lang="zh-CN" altLang="en-US" sz="1400" dirty="0" err="1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1BE50F2A-1AC7-41E7-AA04-94F1F859ABA5}"/>
                </a:ext>
              </a:extLst>
            </p:cNvPr>
            <p:cNvSpPr/>
            <p:nvPr/>
          </p:nvSpPr>
          <p:spPr>
            <a:xfrm>
              <a:off x="3464279" y="2504527"/>
              <a:ext cx="1645774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Reflexion LK Prime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7" name="肘形连接符 34">
              <a:extLst>
                <a:ext uri="{FF2B5EF4-FFF2-40B4-BE49-F238E27FC236}">
                  <a16:creationId xmlns:a16="http://schemas.microsoft.com/office/drawing/2014/main" id="{AE159DAF-87B4-4F37-8053-4FB1F32E1C31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V="1">
              <a:off x="2485019" y="1276258"/>
              <a:ext cx="1008976" cy="321299"/>
            </a:xfrm>
            <a:prstGeom prst="bentConnector3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36">
              <a:extLst>
                <a:ext uri="{FF2B5EF4-FFF2-40B4-BE49-F238E27FC236}">
                  <a16:creationId xmlns:a16="http://schemas.microsoft.com/office/drawing/2014/main" id="{4EFF68A7-FCA5-4636-BFA0-989B6AF2DDE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>
              <a:off x="2485019" y="1597557"/>
              <a:ext cx="999828" cy="158939"/>
            </a:xfrm>
            <a:prstGeom prst="bentConnector3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连接符 40">
              <a:extLst>
                <a:ext uri="{FF2B5EF4-FFF2-40B4-BE49-F238E27FC236}">
                  <a16:creationId xmlns:a16="http://schemas.microsoft.com/office/drawing/2014/main" id="{66FEB7AE-F0BB-4857-937C-96F9C677CE5D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2485019" y="1597557"/>
              <a:ext cx="1008976" cy="622467"/>
            </a:xfrm>
            <a:prstGeom prst="bentConnector3">
              <a:avLst>
                <a:gd name="adj1" fmla="val 50000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42">
              <a:extLst>
                <a:ext uri="{FF2B5EF4-FFF2-40B4-BE49-F238E27FC236}">
                  <a16:creationId xmlns:a16="http://schemas.microsoft.com/office/drawing/2014/main" id="{72B49BC7-1CF1-4079-A079-CD7A2F23BF9A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6200000" flipH="1">
              <a:off x="2693097" y="1903604"/>
              <a:ext cx="1065909" cy="476455"/>
            </a:xfrm>
            <a:prstGeom prst="bentConnector2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FD2473-AA44-4828-9953-F520F55FCC0B}"/>
              </a:ext>
            </a:extLst>
          </p:cNvPr>
          <p:cNvGrpSpPr/>
          <p:nvPr/>
        </p:nvGrpSpPr>
        <p:grpSpPr>
          <a:xfrm>
            <a:off x="5610909" y="1351169"/>
            <a:ext cx="2885009" cy="1113361"/>
            <a:chOff x="5509003" y="1045434"/>
            <a:chExt cx="2885009" cy="1113361"/>
          </a:xfrm>
        </p:grpSpPr>
        <p:sp>
          <p:nvSpPr>
            <p:cNvPr id="40" name="圆角矩形 26">
              <a:extLst>
                <a:ext uri="{FF2B5EF4-FFF2-40B4-BE49-F238E27FC236}">
                  <a16:creationId xmlns:a16="http://schemas.microsoft.com/office/drawing/2014/main" id="{53AFEB7C-4A8F-4094-B70B-2A48C39FAEB8}"/>
                </a:ext>
              </a:extLst>
            </p:cNvPr>
            <p:cNvSpPr/>
            <p:nvPr/>
          </p:nvSpPr>
          <p:spPr>
            <a:xfrm>
              <a:off x="5509003" y="1571336"/>
              <a:ext cx="1113750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400" dirty="0"/>
                <a:t>荏原</a:t>
              </a:r>
              <a:r>
                <a:rPr lang="en-US" altLang="zh-CN" sz="1400" dirty="0"/>
                <a:t>(Ebara)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圆角矩形 29">
              <a:extLst>
                <a:ext uri="{FF2B5EF4-FFF2-40B4-BE49-F238E27FC236}">
                  <a16:creationId xmlns:a16="http://schemas.microsoft.com/office/drawing/2014/main" id="{B8355F54-0CA9-487F-A75F-760A7B4A401A}"/>
                </a:ext>
              </a:extLst>
            </p:cNvPr>
            <p:cNvSpPr/>
            <p:nvPr/>
          </p:nvSpPr>
          <p:spPr>
            <a:xfrm>
              <a:off x="7308304" y="1045434"/>
              <a:ext cx="887786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Ebara S2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圆角矩形 30">
              <a:extLst>
                <a:ext uri="{FF2B5EF4-FFF2-40B4-BE49-F238E27FC236}">
                  <a16:creationId xmlns:a16="http://schemas.microsoft.com/office/drawing/2014/main" id="{3C619CDB-9425-428F-9492-A6A5C4B85D6A}"/>
                </a:ext>
              </a:extLst>
            </p:cNvPr>
            <p:cNvSpPr/>
            <p:nvPr/>
          </p:nvSpPr>
          <p:spPr>
            <a:xfrm>
              <a:off x="7308304" y="1818276"/>
              <a:ext cx="1085708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Ebara 300X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6" name="肘形连接符 45">
              <a:extLst>
                <a:ext uri="{FF2B5EF4-FFF2-40B4-BE49-F238E27FC236}">
                  <a16:creationId xmlns:a16="http://schemas.microsoft.com/office/drawing/2014/main" id="{F98E26CE-DB3E-4E28-9443-E35A243F54F4}"/>
                </a:ext>
              </a:extLst>
            </p:cNvPr>
            <p:cNvCxnSpPr>
              <a:stCxn id="40" idx="3"/>
              <a:endCxn id="43" idx="1"/>
            </p:cNvCxnSpPr>
            <p:nvPr/>
          </p:nvCxnSpPr>
          <p:spPr>
            <a:xfrm flipV="1">
              <a:off x="6622753" y="1215694"/>
              <a:ext cx="685551" cy="525902"/>
            </a:xfrm>
            <a:prstGeom prst="bentConnector3">
              <a:avLst>
                <a:gd name="adj1" fmla="val 50000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肘形连接符 47">
              <a:extLst>
                <a:ext uri="{FF2B5EF4-FFF2-40B4-BE49-F238E27FC236}">
                  <a16:creationId xmlns:a16="http://schemas.microsoft.com/office/drawing/2014/main" id="{3C38082E-0BCB-4FDF-924E-A67A3F42EDAC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6622753" y="1741596"/>
              <a:ext cx="685551" cy="246940"/>
            </a:xfrm>
            <a:prstGeom prst="bentConnector3">
              <a:avLst>
                <a:gd name="adj1" fmla="val 50000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4912CB-817E-41A6-B97B-07F983811D97}"/>
              </a:ext>
            </a:extLst>
          </p:cNvPr>
          <p:cNvGrpSpPr/>
          <p:nvPr/>
        </p:nvGrpSpPr>
        <p:grpSpPr>
          <a:xfrm>
            <a:off x="773624" y="3574244"/>
            <a:ext cx="4422617" cy="1038700"/>
            <a:chOff x="796169" y="3372968"/>
            <a:chExt cx="4422617" cy="1038700"/>
          </a:xfrm>
        </p:grpSpPr>
        <p:sp>
          <p:nvSpPr>
            <p:cNvPr id="41" name="圆角矩形 27">
              <a:extLst>
                <a:ext uri="{FF2B5EF4-FFF2-40B4-BE49-F238E27FC236}">
                  <a16:creationId xmlns:a16="http://schemas.microsoft.com/office/drawing/2014/main" id="{FFAD67F2-CA9E-4685-A4AC-D135D6819B18}"/>
                </a:ext>
              </a:extLst>
            </p:cNvPr>
            <p:cNvSpPr/>
            <p:nvPr/>
          </p:nvSpPr>
          <p:spPr>
            <a:xfrm>
              <a:off x="796169" y="3820995"/>
              <a:ext cx="1913397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400" dirty="0"/>
                <a:t>华海清科</a:t>
              </a:r>
              <a:r>
                <a:rPr lang="en-US" altLang="zh-CN" sz="1400" dirty="0"/>
                <a:t>(HWATSING)</a:t>
              </a:r>
              <a:endPara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圆角矩形 28">
              <a:extLst>
                <a:ext uri="{FF2B5EF4-FFF2-40B4-BE49-F238E27FC236}">
                  <a16:creationId xmlns:a16="http://schemas.microsoft.com/office/drawing/2014/main" id="{939E2FCE-0A91-47B3-A59C-0C8C9F033A1A}"/>
                </a:ext>
              </a:extLst>
            </p:cNvPr>
            <p:cNvSpPr/>
            <p:nvPr/>
          </p:nvSpPr>
          <p:spPr>
            <a:xfrm>
              <a:off x="3605692" y="3372968"/>
              <a:ext cx="1604924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Universal-300plus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圆角矩形 28">
              <a:extLst>
                <a:ext uri="{FF2B5EF4-FFF2-40B4-BE49-F238E27FC236}">
                  <a16:creationId xmlns:a16="http://schemas.microsoft.com/office/drawing/2014/main" id="{F904DCE4-3C37-4648-8E5F-5DDC86902BE1}"/>
                </a:ext>
              </a:extLst>
            </p:cNvPr>
            <p:cNvSpPr/>
            <p:nvPr/>
          </p:nvSpPr>
          <p:spPr>
            <a:xfrm>
              <a:off x="3597522" y="4071149"/>
              <a:ext cx="1621264" cy="34051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Universal-300dual</a:t>
              </a:r>
              <a:endParaRPr lang="zh-CN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65DE3BDF-9FD3-4486-8FB5-59C66F11942E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 flipV="1">
              <a:off x="2709566" y="3543228"/>
              <a:ext cx="896126" cy="448027"/>
            </a:xfrm>
            <a:prstGeom prst="bentConnector3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40E7DFC0-F5C8-40FC-A26D-522ACCEF371A}"/>
                </a:ext>
              </a:extLst>
            </p:cNvPr>
            <p:cNvCxnSpPr>
              <a:endCxn id="52" idx="1"/>
            </p:cNvCxnSpPr>
            <p:nvPr/>
          </p:nvCxnSpPr>
          <p:spPr>
            <a:xfrm>
              <a:off x="3157629" y="3991254"/>
              <a:ext cx="439893" cy="250155"/>
            </a:xfrm>
            <a:prstGeom prst="bentConnector3">
              <a:avLst>
                <a:gd name="adj1" fmla="val -235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39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2ED361-09ED-427B-9221-184193F009BB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创芯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机台介绍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3FDB7C-9903-4B7B-9718-3EE3BFE0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" y="1794501"/>
            <a:ext cx="2849942" cy="328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73C36B3-D038-42FB-A73F-D3789FAB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126" y="3128433"/>
            <a:ext cx="1617107" cy="101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15">
            <a:extLst>
              <a:ext uri="{FF2B5EF4-FFF2-40B4-BE49-F238E27FC236}">
                <a16:creationId xmlns:a16="http://schemas.microsoft.com/office/drawing/2014/main" id="{3E92D024-8CBF-45C3-AF0C-ED015746C893}"/>
              </a:ext>
            </a:extLst>
          </p:cNvPr>
          <p:cNvSpPr/>
          <p:nvPr/>
        </p:nvSpPr>
        <p:spPr bwMode="auto">
          <a:xfrm>
            <a:off x="3173526" y="3635880"/>
            <a:ext cx="621662" cy="3031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49" tIns="45725" rIns="91449" bIns="45725"/>
          <a:lstStyle/>
          <a:p>
            <a:pPr>
              <a:defRPr/>
            </a:pPr>
            <a:endParaRPr lang="zh-CN" altLang="en-US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D3615221-45CC-4154-ABA1-427467A2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58" y="4269284"/>
            <a:ext cx="1559447" cy="84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5615052-2CBE-42AB-9B9C-E5114DC6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58" y="1794501"/>
            <a:ext cx="1571563" cy="119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20">
            <a:extLst>
              <a:ext uri="{FF2B5EF4-FFF2-40B4-BE49-F238E27FC236}">
                <a16:creationId xmlns:a16="http://schemas.microsoft.com/office/drawing/2014/main" id="{4085D389-90D7-423B-BCF7-CB872F12217E}"/>
              </a:ext>
            </a:extLst>
          </p:cNvPr>
          <p:cNvSpPr/>
          <p:nvPr/>
        </p:nvSpPr>
        <p:spPr bwMode="auto">
          <a:xfrm>
            <a:off x="3173526" y="2377176"/>
            <a:ext cx="621662" cy="3031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49" tIns="45725" rIns="91449" bIns="45725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右箭头 21">
            <a:extLst>
              <a:ext uri="{FF2B5EF4-FFF2-40B4-BE49-F238E27FC236}">
                <a16:creationId xmlns:a16="http://schemas.microsoft.com/office/drawing/2014/main" id="{73B7753C-BFEC-4C8F-80B4-69EFE7C3CCFE}"/>
              </a:ext>
            </a:extLst>
          </p:cNvPr>
          <p:cNvSpPr/>
          <p:nvPr/>
        </p:nvSpPr>
        <p:spPr bwMode="auto">
          <a:xfrm>
            <a:off x="3173526" y="4731692"/>
            <a:ext cx="621662" cy="3031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49" tIns="45725" rIns="91449" bIns="45725"/>
          <a:lstStyle/>
          <a:p>
            <a:pPr>
              <a:defRPr/>
            </a:pPr>
            <a:endParaRPr lang="zh-CN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4FFC76A-7626-44D3-BEAC-C5EAE661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8" y="634634"/>
            <a:ext cx="5190902" cy="110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6478E9EA-D958-426D-866A-F52C7E25412F}"/>
              </a:ext>
            </a:extLst>
          </p:cNvPr>
          <p:cNvSpPr txBox="1"/>
          <p:nvPr/>
        </p:nvSpPr>
        <p:spPr>
          <a:xfrm>
            <a:off x="5800876" y="622444"/>
            <a:ext cx="3163612" cy="1477338"/>
          </a:xfrm>
          <a:prstGeom prst="rect">
            <a:avLst/>
          </a:prstGeom>
          <a:noFill/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800" dirty="0"/>
              <a:t>目前创芯采用的</a:t>
            </a:r>
            <a:r>
              <a:rPr lang="en-US" altLang="zh-CN" sz="1800" dirty="0"/>
              <a:t>CMP</a:t>
            </a:r>
            <a:r>
              <a:rPr lang="zh-CN" altLang="en-US" sz="1800" dirty="0"/>
              <a:t>机台是美国应用材料公司生产的型号为</a:t>
            </a:r>
            <a:r>
              <a:rPr lang="en-US" altLang="zh-CN" sz="1800" dirty="0"/>
              <a:t>Reflection LK</a:t>
            </a:r>
            <a:r>
              <a:rPr lang="zh-CN" altLang="en-US" sz="1800" dirty="0"/>
              <a:t>。在</a:t>
            </a:r>
            <a:r>
              <a:rPr lang="en-US" altLang="zh-CN" sz="1800" dirty="0"/>
              <a:t>300</a:t>
            </a:r>
            <a:r>
              <a:rPr lang="zh-CN" altLang="en-US" sz="1800" dirty="0"/>
              <a:t>毫米晶圆市场的占有率超过</a:t>
            </a:r>
            <a:r>
              <a:rPr lang="en-US" altLang="zh-CN" dirty="0"/>
              <a:t>6</a:t>
            </a:r>
            <a:r>
              <a:rPr lang="en-US" altLang="zh-CN" sz="1800" dirty="0"/>
              <a:t>0%</a:t>
            </a:r>
            <a:r>
              <a:rPr lang="zh-CN" altLang="en-US" sz="1800" dirty="0"/>
              <a:t>，被业界广泛采用。</a:t>
            </a:r>
            <a:endParaRPr lang="en-US" altLang="zh-CN" sz="1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391B58-1A08-4B19-90BC-EABFB3493925}"/>
              </a:ext>
            </a:extLst>
          </p:cNvPr>
          <p:cNvSpPr/>
          <p:nvPr/>
        </p:nvSpPr>
        <p:spPr>
          <a:xfrm>
            <a:off x="5590194" y="4229586"/>
            <a:ext cx="2898571" cy="849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FI: 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1: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与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OHT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通信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    2: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传送硅片从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FOUP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到工艺腔体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    3: 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传送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指程完的硅片回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FOUP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3C36-CC6E-4CD7-8498-539E8AE01826}"/>
              </a:ext>
            </a:extLst>
          </p:cNvPr>
          <p:cNvSpPr/>
          <p:nvPr/>
        </p:nvSpPr>
        <p:spPr>
          <a:xfrm>
            <a:off x="5590194" y="3306327"/>
            <a:ext cx="2926198" cy="489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清洗腔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:  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清洗研磨后的硅片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C44ECD-9731-4600-9528-59D0D2392EBB}"/>
              </a:ext>
            </a:extLst>
          </p:cNvPr>
          <p:cNvSpPr/>
          <p:nvPr/>
        </p:nvSpPr>
        <p:spPr>
          <a:xfrm>
            <a:off x="5562567" y="2190417"/>
            <a:ext cx="2903068" cy="489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r>
              <a:rPr lang="zh-CN" altLang="en-US" sz="1400" b="1" dirty="0">
                <a:solidFill>
                  <a:srgbClr val="FF0000"/>
                </a:solidFill>
                <a:latin typeface="+mj-ea"/>
                <a:ea typeface="+mj-ea"/>
              </a:rPr>
              <a:t>研磨腔</a:t>
            </a:r>
            <a:r>
              <a:rPr lang="en-US" altLang="zh-CN" sz="1400" b="1" dirty="0">
                <a:solidFill>
                  <a:srgbClr val="FF0000"/>
                </a:solidFill>
                <a:latin typeface="+mj-ea"/>
                <a:ea typeface="+mj-ea"/>
              </a:rPr>
              <a:t>:  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对硅片进行研磨</a:t>
            </a:r>
          </a:p>
        </p:txBody>
      </p:sp>
    </p:spTree>
    <p:extLst>
      <p:ext uri="{BB962C8B-B14F-4D97-AF65-F5344CB8AC3E}">
        <p14:creationId xmlns:p14="http://schemas.microsoft.com/office/powerpoint/2010/main" val="35562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5">
            <a:extLst>
              <a:ext uri="{FF2B5EF4-FFF2-40B4-BE49-F238E27FC236}">
                <a16:creationId xmlns:a16="http://schemas.microsoft.com/office/drawing/2014/main" id="{CB32655F-E64D-4F7C-9CC1-D3273FB9C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1059582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chemeClr val="tx2"/>
                </a:solidFill>
              </a:rPr>
              <a:t>创芯</a:t>
            </a:r>
            <a:r>
              <a:rPr lang="en-US" altLang="zh-CN" sz="2800" b="1" dirty="0">
                <a:solidFill>
                  <a:schemeClr val="tx2"/>
                </a:solidFill>
              </a:rPr>
              <a:t>CMP</a:t>
            </a:r>
            <a:r>
              <a:rPr lang="zh-CN" altLang="en-US" sz="2800" b="1" dirty="0">
                <a:solidFill>
                  <a:schemeClr val="tx2"/>
                </a:solidFill>
              </a:rPr>
              <a:t>机台介绍</a:t>
            </a:r>
          </a:p>
        </p:txBody>
      </p:sp>
      <p:sp>
        <p:nvSpPr>
          <p:cNvPr id="3" name="圆角矩形 4">
            <a:extLst>
              <a:ext uri="{FF2B5EF4-FFF2-40B4-BE49-F238E27FC236}">
                <a16:creationId xmlns:a16="http://schemas.microsoft.com/office/drawing/2014/main" id="{36F77AF3-2A80-4824-A0CB-99F58C041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2139582"/>
            <a:ext cx="828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2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74BCB694-B766-454D-A6DF-A2B9C038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2139582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CMP </a:t>
            </a:r>
            <a:r>
              <a:rPr lang="zh-CN" altLang="en-US" sz="28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设备研磨部分介绍</a:t>
            </a:r>
            <a:endParaRPr lang="en-US" altLang="zh-CN" sz="28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圆角矩形 8">
            <a:extLst>
              <a:ext uri="{FF2B5EF4-FFF2-40B4-BE49-F238E27FC236}">
                <a16:creationId xmlns:a16="http://schemas.microsoft.com/office/drawing/2014/main" id="{2FCE80FE-D34C-40B8-BC74-716EEC2C1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429003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4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" name="圆角矩形 9">
            <a:extLst>
              <a:ext uri="{FF2B5EF4-FFF2-40B4-BE49-F238E27FC236}">
                <a16:creationId xmlns:a16="http://schemas.microsoft.com/office/drawing/2014/main" id="{64205F00-374E-4237-876C-73EF1A1A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048" y="429003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180000"/>
            <a:r>
              <a:rPr lang="en-US" altLang="zh-CN" sz="2800" b="1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Reflexion</a:t>
            </a:r>
            <a:r>
              <a:rPr lang="en-US" altLang="zh-CN" sz="2800" b="1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LK</a:t>
            </a:r>
            <a:r>
              <a:rPr lang="zh-CN" altLang="en-US" sz="2800" b="1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传片路径介绍</a:t>
            </a:r>
            <a:endParaRPr lang="en-US" altLang="zh-CN" sz="2800" b="1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圆角矩形 4">
            <a:extLst>
              <a:ext uri="{FF2B5EF4-FFF2-40B4-BE49-F238E27FC236}">
                <a16:creationId xmlns:a16="http://schemas.microsoft.com/office/drawing/2014/main" id="{9D6C64FC-60F7-4DA6-B470-E90EE74E7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3210036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3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圆角矩形 5">
            <a:extLst>
              <a:ext uri="{FF2B5EF4-FFF2-40B4-BE49-F238E27FC236}">
                <a16:creationId xmlns:a16="http://schemas.microsoft.com/office/drawing/2014/main" id="{79D5B95F-F3CE-47FD-8AD3-6902A3F3C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242" y="3210036"/>
            <a:ext cx="6444000" cy="648000"/>
          </a:xfrm>
          <a:prstGeom prst="roundRect">
            <a:avLst>
              <a:gd name="adj" fmla="val 6213"/>
            </a:avLst>
          </a:prstGeom>
          <a:gradFill rotWithShape="1">
            <a:gsLst>
              <a:gs pos="0">
                <a:srgbClr val="FEFEFE"/>
              </a:gs>
              <a:gs pos="14999">
                <a:srgbClr val="FEFEFE"/>
              </a:gs>
              <a:gs pos="79999">
                <a:srgbClr val="F7F7F7"/>
              </a:gs>
              <a:gs pos="100000">
                <a:srgbClr val="F7F7F7"/>
              </a:gs>
            </a:gsLst>
            <a:lin ang="5400000" scaled="1"/>
          </a:gradFill>
          <a:ln w="3175">
            <a:solidFill>
              <a:srgbClr val="BFBFBF">
                <a:alpha val="32999"/>
              </a:srgbClr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chemeClr val="tx2"/>
                </a:solidFill>
              </a:rPr>
              <a:t>  CMP </a:t>
            </a:r>
            <a:r>
              <a:rPr lang="zh-CN" altLang="en-US" sz="2800" b="1" dirty="0">
                <a:solidFill>
                  <a:schemeClr val="tx2"/>
                </a:solidFill>
              </a:rPr>
              <a:t>清洗部分介绍</a:t>
            </a:r>
            <a:endParaRPr lang="en-US" altLang="zh-CN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C4F0D928-4712-447D-9FB3-D1F19D4C8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82" y="1059582"/>
            <a:ext cx="828000" cy="64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34B7B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Broadway" pitchFamily="82" charset="0"/>
              </a:rPr>
              <a:t>1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30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3259A6-3426-4EA7-A914-D7624747307E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设备关键部分介绍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研磨部分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BAD9E-E019-4E1B-AE4F-D9013B70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118" y="1380842"/>
            <a:ext cx="3803789" cy="367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1AE0AB0-0C7E-42DF-8E50-0E8F19055342}"/>
              </a:ext>
            </a:extLst>
          </p:cNvPr>
          <p:cNvSpPr txBox="1"/>
          <p:nvPr/>
        </p:nvSpPr>
        <p:spPr>
          <a:xfrm>
            <a:off x="109128" y="699542"/>
            <a:ext cx="4897394" cy="831189"/>
          </a:xfrm>
          <a:prstGeom prst="rect">
            <a:avLst/>
          </a:prstGeom>
          <a:noFill/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研磨腔主要构造：　</a:t>
            </a:r>
            <a:endParaRPr lang="en-US" altLang="zh-CN" sz="2400" b="1" dirty="0">
              <a:latin typeface="+mj-ea"/>
              <a:ea typeface="+mj-ea"/>
            </a:endParaRPr>
          </a:p>
          <a:p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BE481-2688-463F-8D1C-31894B308884}"/>
              </a:ext>
            </a:extLst>
          </p:cNvPr>
          <p:cNvGrpSpPr/>
          <p:nvPr/>
        </p:nvGrpSpPr>
        <p:grpSpPr>
          <a:xfrm>
            <a:off x="4527244" y="2170514"/>
            <a:ext cx="4582842" cy="1030104"/>
            <a:chOff x="4499992" y="2358016"/>
            <a:chExt cx="4582046" cy="102986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07BE28B-C9B8-482C-A34F-B31510841BB8}"/>
                </a:ext>
              </a:extLst>
            </p:cNvPr>
            <p:cNvSpPr/>
            <p:nvPr/>
          </p:nvSpPr>
          <p:spPr>
            <a:xfrm>
              <a:off x="4499992" y="2454714"/>
              <a:ext cx="592746" cy="504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4E4D7E-8822-45C0-9523-E154011E56BD}"/>
                </a:ext>
              </a:extLst>
            </p:cNvPr>
            <p:cNvCxnSpPr/>
            <p:nvPr/>
          </p:nvCxnSpPr>
          <p:spPr>
            <a:xfrm flipV="1">
              <a:off x="5112381" y="2689807"/>
              <a:ext cx="982287" cy="159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CF24D-AE7B-4C01-8F80-69CE38AFB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025" y="2358016"/>
              <a:ext cx="1499140" cy="1029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ACE3990-2388-4A00-AB44-79D676864C5E}"/>
                </a:ext>
              </a:extLst>
            </p:cNvPr>
            <p:cNvSpPr/>
            <p:nvPr/>
          </p:nvSpPr>
          <p:spPr>
            <a:xfrm>
              <a:off x="7619707" y="2481655"/>
              <a:ext cx="1462331" cy="7825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1:  </a:t>
              </a:r>
              <a:r>
                <a:rPr lang="en-US" altLang="zh-CN" sz="1400" dirty="0">
                  <a:solidFill>
                    <a:schemeClr val="tx1"/>
                  </a:solidFill>
                </a:rPr>
                <a:t>4</a:t>
              </a:r>
              <a:r>
                <a:rPr lang="zh-CN" altLang="en-US" sz="1200" dirty="0">
                  <a:solidFill>
                    <a:schemeClr val="tx1"/>
                  </a:solidFill>
                </a:rPr>
                <a:t>个独立的研磨头，任何一个头有问题，可以停止使用该头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F3EF2-D88F-47A3-973B-F4D854729499}"/>
              </a:ext>
            </a:extLst>
          </p:cNvPr>
          <p:cNvGrpSpPr/>
          <p:nvPr/>
        </p:nvGrpSpPr>
        <p:grpSpPr>
          <a:xfrm>
            <a:off x="4284713" y="992444"/>
            <a:ext cx="4685466" cy="1076574"/>
            <a:chOff x="4283969" y="1454775"/>
            <a:chExt cx="4684652" cy="107632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847274B-18B6-4D60-99EE-A6C857BCDA02}"/>
                </a:ext>
              </a:extLst>
            </p:cNvPr>
            <p:cNvSpPr/>
            <p:nvPr/>
          </p:nvSpPr>
          <p:spPr>
            <a:xfrm>
              <a:off x="4283969" y="1848922"/>
              <a:ext cx="12999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A59EE24-3F07-466B-93B8-92443CAB199C}"/>
                </a:ext>
              </a:extLst>
            </p:cNvPr>
            <p:cNvCxnSpPr/>
            <p:nvPr/>
          </p:nvCxnSpPr>
          <p:spPr>
            <a:xfrm>
              <a:off x="5583880" y="1992938"/>
              <a:ext cx="4911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74376E6A-21CC-4057-BD2E-F7C98C30B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91" y="1454775"/>
              <a:ext cx="1247775" cy="107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3C5F380-B23A-4A8B-82CE-7051F6B6C8B4}"/>
                </a:ext>
              </a:extLst>
            </p:cNvPr>
            <p:cNvSpPr/>
            <p:nvPr/>
          </p:nvSpPr>
          <p:spPr>
            <a:xfrm>
              <a:off x="7384445" y="1476348"/>
              <a:ext cx="1584176" cy="7825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4:  </a:t>
              </a:r>
              <a:r>
                <a:rPr lang="en-US" altLang="zh-CN" sz="1400" dirty="0">
                  <a:solidFill>
                    <a:schemeClr val="tx1"/>
                  </a:solidFill>
                </a:rPr>
                <a:t>3</a:t>
              </a:r>
              <a:r>
                <a:rPr lang="zh-CN" altLang="en-US" sz="1200" dirty="0">
                  <a:solidFill>
                    <a:schemeClr val="tx1"/>
                  </a:solidFill>
                </a:rPr>
                <a:t>个研磨垫片修整盘，　每个研磨盘对应一个研磨垫片修整盘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995EB1-4ACB-4B8C-84EF-3298FEF6A716}"/>
              </a:ext>
            </a:extLst>
          </p:cNvPr>
          <p:cNvGrpSpPr/>
          <p:nvPr/>
        </p:nvGrpSpPr>
        <p:grpSpPr>
          <a:xfrm>
            <a:off x="35502" y="1255182"/>
            <a:ext cx="3745066" cy="1038999"/>
            <a:chOff x="35496" y="1717453"/>
            <a:chExt cx="3744416" cy="103875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DBFD4C7-C40F-48CC-A7D7-EC77739704C5}"/>
                </a:ext>
              </a:extLst>
            </p:cNvPr>
            <p:cNvSpPr/>
            <p:nvPr/>
          </p:nvSpPr>
          <p:spPr>
            <a:xfrm>
              <a:off x="3275856" y="1906353"/>
              <a:ext cx="504056" cy="3736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4F7D393-0371-48E1-B62E-68FE732C1F0C}"/>
                </a:ext>
              </a:extLst>
            </p:cNvPr>
            <p:cNvCxnSpPr>
              <a:stCxn id="16" idx="1"/>
            </p:cNvCxnSpPr>
            <p:nvPr/>
          </p:nvCxnSpPr>
          <p:spPr>
            <a:xfrm flipH="1">
              <a:off x="2195736" y="1961071"/>
              <a:ext cx="11539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5F2BCAC-C8E5-484F-AA8A-EA6429606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289" y="1746986"/>
              <a:ext cx="1030981" cy="885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F367BCF-2633-46F7-99A4-FF677C4B63F1}"/>
                </a:ext>
              </a:extLst>
            </p:cNvPr>
            <p:cNvSpPr/>
            <p:nvPr/>
          </p:nvSpPr>
          <p:spPr>
            <a:xfrm>
              <a:off x="35496" y="1717453"/>
              <a:ext cx="1069793" cy="1038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3:  </a:t>
              </a:r>
              <a:r>
                <a:rPr lang="en-US" altLang="zh-CN" sz="1400" dirty="0">
                  <a:solidFill>
                    <a:schemeClr val="tx1"/>
                  </a:solidFill>
                </a:rPr>
                <a:t>3</a:t>
              </a:r>
              <a:r>
                <a:rPr lang="zh-CN" altLang="en-US" sz="1400" dirty="0">
                  <a:solidFill>
                    <a:schemeClr val="tx1"/>
                  </a:solidFill>
                </a:rPr>
                <a:t>个研磨液分配手臂，每个对应一个研磨盘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57FAB6-E919-4BD0-BFAE-09CC46110FCC}"/>
              </a:ext>
            </a:extLst>
          </p:cNvPr>
          <p:cNvGrpSpPr/>
          <p:nvPr/>
        </p:nvGrpSpPr>
        <p:grpSpPr>
          <a:xfrm>
            <a:off x="95296" y="3197423"/>
            <a:ext cx="3451708" cy="1642344"/>
            <a:chOff x="95279" y="3659244"/>
            <a:chExt cx="3451109" cy="164196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CABF35A-BFFE-47BB-9C55-CD50688960CB}"/>
                </a:ext>
              </a:extLst>
            </p:cNvPr>
            <p:cNvSpPr/>
            <p:nvPr/>
          </p:nvSpPr>
          <p:spPr>
            <a:xfrm>
              <a:off x="2824499" y="4725144"/>
              <a:ext cx="721889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FE5BB1B6-3159-488F-9C08-F186C3E31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9" y="3659244"/>
              <a:ext cx="1843435" cy="118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200218F-B021-403D-967C-757B03331668}"/>
                </a:ext>
              </a:extLst>
            </p:cNvPr>
            <p:cNvCxnSpPr>
              <a:stCxn id="21" idx="2"/>
            </p:cNvCxnSpPr>
            <p:nvPr/>
          </p:nvCxnSpPr>
          <p:spPr>
            <a:xfrm flipH="1" flipV="1">
              <a:off x="1938714" y="4365104"/>
              <a:ext cx="885785" cy="5400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8D76126-A2D3-4684-9345-35C768791CDD}"/>
                </a:ext>
              </a:extLst>
            </p:cNvPr>
            <p:cNvSpPr/>
            <p:nvPr/>
          </p:nvSpPr>
          <p:spPr>
            <a:xfrm>
              <a:off x="135611" y="4905164"/>
              <a:ext cx="18031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2:  </a:t>
              </a:r>
              <a:r>
                <a:rPr lang="en-US" altLang="zh-CN" sz="1400" dirty="0">
                  <a:solidFill>
                    <a:schemeClr val="tx1"/>
                  </a:solidFill>
                </a:rPr>
                <a:t>3</a:t>
              </a:r>
              <a:r>
                <a:rPr lang="zh-CN" altLang="en-US" sz="1400" dirty="0">
                  <a:solidFill>
                    <a:schemeClr val="tx1"/>
                  </a:solidFill>
                </a:rPr>
                <a:t>个研磨盘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72BA85-A330-4267-AEFD-80301D48B8C0}"/>
              </a:ext>
            </a:extLst>
          </p:cNvPr>
          <p:cNvGrpSpPr/>
          <p:nvPr/>
        </p:nvGrpSpPr>
        <p:grpSpPr>
          <a:xfrm>
            <a:off x="4934782" y="3506443"/>
            <a:ext cx="4175303" cy="1270772"/>
            <a:chOff x="4933925" y="3968192"/>
            <a:chExt cx="4174578" cy="1270478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27699F2-7974-4290-932E-B6A43804BCAC}"/>
                </a:ext>
              </a:extLst>
            </p:cNvPr>
            <p:cNvCxnSpPr/>
            <p:nvPr/>
          </p:nvCxnSpPr>
          <p:spPr>
            <a:xfrm>
              <a:off x="4933925" y="4126852"/>
              <a:ext cx="11154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D7A63BAF-5087-414D-A49C-296668329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025" y="3968729"/>
              <a:ext cx="1525606" cy="1269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AB94EB9-A048-412B-83E1-463BB9285E1C}"/>
                </a:ext>
              </a:extLst>
            </p:cNvPr>
            <p:cNvSpPr/>
            <p:nvPr/>
          </p:nvSpPr>
          <p:spPr>
            <a:xfrm>
              <a:off x="7646172" y="3968192"/>
              <a:ext cx="1462331" cy="9369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</a:rPr>
                <a:t>5: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zh-CN" altLang="en-US" sz="1200" dirty="0">
                  <a:solidFill>
                    <a:schemeClr val="tx1"/>
                  </a:solidFill>
                </a:rPr>
                <a:t>　</a:t>
              </a:r>
              <a:r>
                <a:rPr lang="en-US" altLang="zh-CN" sz="1200" dirty="0">
                  <a:solidFill>
                    <a:schemeClr val="tx1"/>
                  </a:solidFill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</a:rPr>
                <a:t>个</a:t>
              </a:r>
              <a:r>
                <a:rPr lang="en-US" altLang="zh-CN" sz="1200" dirty="0">
                  <a:solidFill>
                    <a:schemeClr val="tx1"/>
                  </a:solidFill>
                </a:rPr>
                <a:t>Load cup</a:t>
              </a:r>
              <a:r>
                <a:rPr lang="zh-CN" altLang="en-US" sz="1200" dirty="0">
                  <a:solidFill>
                    <a:schemeClr val="tx1"/>
                  </a:solidFill>
                </a:rPr>
                <a:t>，负责把硅片传送到研磨头上，把研磨完的硅片从研磨头上卸载下来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2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flexion-LK">
            <a:hlinkClick r:id="" action="ppaction://media"/>
            <a:extLst>
              <a:ext uri="{FF2B5EF4-FFF2-40B4-BE49-F238E27FC236}">
                <a16:creationId xmlns:a16="http://schemas.microsoft.com/office/drawing/2014/main" id="{72691410-FED1-4DF0-970C-7A01E98F9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840" y="726176"/>
            <a:ext cx="2347728" cy="41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3259A6-3426-4EA7-A914-D7624747307E}"/>
              </a:ext>
            </a:extLst>
          </p:cNvPr>
          <p:cNvSpPr txBox="1"/>
          <p:nvPr/>
        </p:nvSpPr>
        <p:spPr>
          <a:xfrm>
            <a:off x="312192" y="195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设备关键部分介绍</a:t>
            </a:r>
            <a:r>
              <a:rPr lang="en-US" altLang="zh-CN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i="0" u="none" strike="noStrike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研磨部分</a:t>
            </a:r>
          </a:p>
        </p:txBody>
      </p:sp>
      <p:pic>
        <p:nvPicPr>
          <p:cNvPr id="29" name="Picture 2" descr="C:\Users\90050\AppData\Local\Microsoft\Windows\Temporary Internet Files\Content.Outlook\QQYML3TK\DSC02398.JPG">
            <a:extLst>
              <a:ext uri="{FF2B5EF4-FFF2-40B4-BE49-F238E27FC236}">
                <a16:creationId xmlns:a16="http://schemas.microsoft.com/office/drawing/2014/main" id="{8825DD71-6226-4356-91DE-3074AE89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50" y="1455412"/>
            <a:ext cx="3521359" cy="26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837B6CDE-3912-44E2-802F-5E59D32851AC}"/>
              </a:ext>
            </a:extLst>
          </p:cNvPr>
          <p:cNvSpPr txBox="1"/>
          <p:nvPr/>
        </p:nvSpPr>
        <p:spPr>
          <a:xfrm>
            <a:off x="6215157" y="4008311"/>
            <a:ext cx="2064041" cy="831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研磨修整盘（耗材）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耐磨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切削力稳定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5011B889-B2DC-4DFB-8FD5-686D33AD535B}"/>
              </a:ext>
            </a:extLst>
          </p:cNvPr>
          <p:cNvSpPr txBox="1"/>
          <p:nvPr/>
        </p:nvSpPr>
        <p:spPr>
          <a:xfrm>
            <a:off x="539646" y="2212507"/>
            <a:ext cx="2016574" cy="1077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研磨垫（耗材）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研磨液稳定的载体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适中的磨耗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平整无杂质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CCEBEB3C-9718-46AA-9F4F-BDD77D9BAFD7}"/>
              </a:ext>
            </a:extLst>
          </p:cNvPr>
          <p:cNvSpPr txBox="1"/>
          <p:nvPr/>
        </p:nvSpPr>
        <p:spPr>
          <a:xfrm>
            <a:off x="875001" y="882276"/>
            <a:ext cx="1499077" cy="831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研磨液（耗材）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无划伤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流量稳定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B5CDFD26-E5F9-4FD2-9B41-D6E888D7DF67}"/>
              </a:ext>
            </a:extLst>
          </p:cNvPr>
          <p:cNvSpPr txBox="1"/>
          <p:nvPr/>
        </p:nvSpPr>
        <p:spPr>
          <a:xfrm>
            <a:off x="546317" y="3814476"/>
            <a:ext cx="2016574" cy="1077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研磨盘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扭矩大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转速稳定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终点检测功能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CDF87662-305D-47A9-B29F-7AB25FD03D7F}"/>
              </a:ext>
            </a:extLst>
          </p:cNvPr>
          <p:cNvSpPr txBox="1"/>
          <p:nvPr/>
        </p:nvSpPr>
        <p:spPr>
          <a:xfrm>
            <a:off x="6484066" y="1213256"/>
            <a:ext cx="1749133" cy="1077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9" tIns="45725" rIns="91449" bIns="45725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研磨头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扭矩大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转速稳定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气压独立控制</a:t>
            </a:r>
          </a:p>
        </p:txBody>
      </p:sp>
      <p:sp>
        <p:nvSpPr>
          <p:cNvPr id="36" name="动作按钮: 信息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12F134F-D75F-4779-86F8-0E4057504CFE}"/>
              </a:ext>
            </a:extLst>
          </p:cNvPr>
          <p:cNvSpPr/>
          <p:nvPr/>
        </p:nvSpPr>
        <p:spPr>
          <a:xfrm>
            <a:off x="7712151" y="1359151"/>
            <a:ext cx="360103" cy="273842"/>
          </a:xfrm>
          <a:prstGeom prst="actionButtonInform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  <p:sp>
        <p:nvSpPr>
          <p:cNvPr id="37" name="动作按钮: 信息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E538F31-5C20-4DB0-BCA8-ACD8B41201E9}"/>
              </a:ext>
            </a:extLst>
          </p:cNvPr>
          <p:cNvSpPr/>
          <p:nvPr/>
        </p:nvSpPr>
        <p:spPr>
          <a:xfrm>
            <a:off x="2052076" y="2879105"/>
            <a:ext cx="360103" cy="273842"/>
          </a:xfrm>
          <a:prstGeom prst="actionButtonInform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  <p:sp>
        <p:nvSpPr>
          <p:cNvPr id="38" name="动作按钮: 信息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CE1D306-D150-476D-8938-BE8B3AD88D36}"/>
              </a:ext>
            </a:extLst>
          </p:cNvPr>
          <p:cNvSpPr/>
          <p:nvPr/>
        </p:nvSpPr>
        <p:spPr>
          <a:xfrm>
            <a:off x="2039022" y="4221065"/>
            <a:ext cx="360103" cy="273842"/>
          </a:xfrm>
          <a:prstGeom prst="actionButtonInform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  <p:sp>
        <p:nvSpPr>
          <p:cNvPr id="39" name="动作按钮: 信息 2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BCD798A-5FF4-4E9E-A4F6-A783A622D1E0}"/>
              </a:ext>
            </a:extLst>
          </p:cNvPr>
          <p:cNvSpPr/>
          <p:nvPr/>
        </p:nvSpPr>
        <p:spPr>
          <a:xfrm>
            <a:off x="1941317" y="1213256"/>
            <a:ext cx="360103" cy="273842"/>
          </a:xfrm>
          <a:prstGeom prst="actionButtonInform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  <p:sp>
        <p:nvSpPr>
          <p:cNvPr id="40" name="动作按钮: 信息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C88CEDA-4F58-48C6-88EA-E5B9B5B097CD}"/>
              </a:ext>
            </a:extLst>
          </p:cNvPr>
          <p:cNvSpPr/>
          <p:nvPr/>
        </p:nvSpPr>
        <p:spPr>
          <a:xfrm>
            <a:off x="7683942" y="4338750"/>
            <a:ext cx="360103" cy="273842"/>
          </a:xfrm>
          <a:prstGeom prst="actionButtonInformati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E8F1D2-4432-4F60-83BD-08FC69400CF4}"/>
              </a:ext>
            </a:extLst>
          </p:cNvPr>
          <p:cNvCxnSpPr>
            <a:cxnSpLocks/>
          </p:cNvCxnSpPr>
          <p:nvPr/>
        </p:nvCxnSpPr>
        <p:spPr>
          <a:xfrm flipV="1">
            <a:off x="2556219" y="3928284"/>
            <a:ext cx="1414026" cy="29203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2A839BB-8468-4B67-BF74-57B12F4C3AE9}"/>
              </a:ext>
            </a:extLst>
          </p:cNvPr>
          <p:cNvCxnSpPr/>
          <p:nvPr/>
        </p:nvCxnSpPr>
        <p:spPr>
          <a:xfrm>
            <a:off x="2443767" y="3139757"/>
            <a:ext cx="1310417" cy="378159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907A994-EF77-4553-AB59-ED08F6DF501F}"/>
              </a:ext>
            </a:extLst>
          </p:cNvPr>
          <p:cNvCxnSpPr>
            <a:cxnSpLocks/>
          </p:cNvCxnSpPr>
          <p:nvPr/>
        </p:nvCxnSpPr>
        <p:spPr>
          <a:xfrm>
            <a:off x="2393937" y="1713465"/>
            <a:ext cx="2081493" cy="130256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5E825F2-A97D-478F-B84A-10B3F8A771E7}"/>
              </a:ext>
            </a:extLst>
          </p:cNvPr>
          <p:cNvCxnSpPr/>
          <p:nvPr/>
        </p:nvCxnSpPr>
        <p:spPr>
          <a:xfrm>
            <a:off x="5366144" y="3289974"/>
            <a:ext cx="1124818" cy="718336"/>
          </a:xfrm>
          <a:prstGeom prst="straightConnector1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B421EC-72D7-4D90-9B1B-7F0DD4D59B51}"/>
              </a:ext>
            </a:extLst>
          </p:cNvPr>
          <p:cNvCxnSpPr/>
          <p:nvPr/>
        </p:nvCxnSpPr>
        <p:spPr>
          <a:xfrm flipH="1">
            <a:off x="4733646" y="1632993"/>
            <a:ext cx="1757316" cy="109808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动作按钮: 结束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24A7886-93F3-4C2D-AC30-02BE7FDB4E5C}"/>
              </a:ext>
            </a:extLst>
          </p:cNvPr>
          <p:cNvSpPr/>
          <p:nvPr/>
        </p:nvSpPr>
        <p:spPr>
          <a:xfrm>
            <a:off x="8388424" y="4623982"/>
            <a:ext cx="616816" cy="409779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6983</TotalTime>
  <Words>1228</Words>
  <Application>Microsoft Office PowerPoint</Application>
  <PresentationFormat>全屏显示(16:9)</PresentationFormat>
  <Paragraphs>209</Paragraphs>
  <Slides>25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Arial Black</vt:lpstr>
      <vt:lpstr>Calibri</vt:lpstr>
      <vt:lpstr>Times New Roman</vt:lpstr>
      <vt:lpstr>Wingdings</vt:lpstr>
      <vt:lpstr>Office 主题​​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winter</dc:creator>
  <cp:lastModifiedBy>admin</cp:lastModifiedBy>
  <cp:revision>2606</cp:revision>
  <cp:lastPrinted>2021-03-31T04:52:39Z</cp:lastPrinted>
  <dcterms:created xsi:type="dcterms:W3CDTF">2014-04-02T06:35:00Z</dcterms:created>
  <dcterms:modified xsi:type="dcterms:W3CDTF">2021-08-23T02:45:46Z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